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8"/>
  </p:notesMasterIdLst>
  <p:sldIdLst>
    <p:sldId id="261" r:id="rId5"/>
    <p:sldId id="2134806390" r:id="rId6"/>
    <p:sldId id="291" r:id="rId7"/>
    <p:sldId id="292" r:id="rId8"/>
    <p:sldId id="1241" r:id="rId9"/>
    <p:sldId id="2134806352" r:id="rId10"/>
    <p:sldId id="2134806356" r:id="rId11"/>
    <p:sldId id="2134806388" r:id="rId12"/>
    <p:sldId id="2134806359" r:id="rId13"/>
    <p:sldId id="2134806358" r:id="rId14"/>
    <p:sldId id="2134806357" r:id="rId15"/>
    <p:sldId id="2134806360" r:id="rId16"/>
    <p:sldId id="2134806361" r:id="rId17"/>
    <p:sldId id="2134806389" r:id="rId18"/>
    <p:sldId id="2134806375" r:id="rId19"/>
    <p:sldId id="257" r:id="rId20"/>
    <p:sldId id="2134806376" r:id="rId21"/>
    <p:sldId id="2134806377" r:id="rId22"/>
    <p:sldId id="2134806378" r:id="rId23"/>
    <p:sldId id="2134806379" r:id="rId24"/>
    <p:sldId id="2134806385" r:id="rId25"/>
    <p:sldId id="2134806381" r:id="rId26"/>
    <p:sldId id="2134806382" r:id="rId27"/>
    <p:sldId id="265" r:id="rId28"/>
    <p:sldId id="266" r:id="rId29"/>
    <p:sldId id="2134806383" r:id="rId30"/>
    <p:sldId id="2134806384" r:id="rId31"/>
    <p:sldId id="269" r:id="rId32"/>
    <p:sldId id="270" r:id="rId33"/>
    <p:sldId id="271" r:id="rId34"/>
    <p:sldId id="272" r:id="rId35"/>
    <p:sldId id="2134806362" r:id="rId36"/>
    <p:sldId id="256" r:id="rId37"/>
    <p:sldId id="2134806368" r:id="rId38"/>
    <p:sldId id="258" r:id="rId39"/>
    <p:sldId id="259" r:id="rId40"/>
    <p:sldId id="260" r:id="rId41"/>
    <p:sldId id="2134806369" r:id="rId42"/>
    <p:sldId id="262" r:id="rId43"/>
    <p:sldId id="263" r:id="rId44"/>
    <p:sldId id="264" r:id="rId45"/>
    <p:sldId id="2134806370" r:id="rId46"/>
    <p:sldId id="2134806371" r:id="rId47"/>
    <p:sldId id="267" r:id="rId48"/>
    <p:sldId id="268" r:id="rId49"/>
    <p:sldId id="2134806372" r:id="rId50"/>
    <p:sldId id="2134806367" r:id="rId51"/>
    <p:sldId id="2134806386" r:id="rId52"/>
    <p:sldId id="2134806387" r:id="rId53"/>
    <p:sldId id="2134806374" r:id="rId54"/>
    <p:sldId id="2134806363" r:id="rId55"/>
    <p:sldId id="293" r:id="rId56"/>
    <p:sldId id="279" r:id="rId57"/>
  </p:sldIdLst>
  <p:sldSz cx="12192000" cy="6858000"/>
  <p:notesSz cx="7010400" cy="9296400"/>
  <p:embeddedFontLst>
    <p:embeddedFont>
      <p:font typeface="Calibri" panose="020F0502020204030204" pitchFamily="34"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Open Sans Light" panose="020B0306030504020204" pitchFamily="34" charset="0"/>
      <p:regular r:id="rId67"/>
      <p:italic r:id="rId68"/>
    </p:embeddedFont>
    <p:embeddedFont>
      <p:font typeface="Open Sans Semibold" panose="020B0706030804020204" pitchFamily="34" charset="0"/>
      <p:bold r:id="rId69"/>
      <p:boldItalic r:id="rId70"/>
    </p:embeddedFont>
    <p:embeddedFont>
      <p:font typeface="Open Sans Semibold" panose="020B0706030804020204" pitchFamily="34" charset="0"/>
      <p:bold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Sco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99"/>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1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ELA Grad</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Sheet2!$B$2:$B$9</c:f>
              <c:numCache>
                <c:formatCode>0.0</c:formatCode>
                <c:ptCount val="8"/>
                <c:pt idx="0">
                  <c:v>70.099999999999994</c:v>
                </c:pt>
                <c:pt idx="1">
                  <c:v>83</c:v>
                </c:pt>
                <c:pt idx="2">
                  <c:v>90.1</c:v>
                </c:pt>
                <c:pt idx="3">
                  <c:v>92.5</c:v>
                </c:pt>
                <c:pt idx="4">
                  <c:v>94.4</c:v>
                </c:pt>
                <c:pt idx="5">
                  <c:v>95.7</c:v>
                </c:pt>
                <c:pt idx="6">
                  <c:v>96.1</c:v>
                </c:pt>
                <c:pt idx="7">
                  <c:v>96.2</c:v>
                </c:pt>
              </c:numCache>
            </c:numRef>
          </c:val>
          <c:extLst>
            <c:ext xmlns:c16="http://schemas.microsoft.com/office/drawing/2014/chart" uri="{C3380CC4-5D6E-409C-BE32-E72D297353CC}">
              <c16:uniqueId val="{00000000-0DDF-43D1-9B77-C4925A8A0F5D}"/>
            </c:ext>
          </c:extLst>
        </c:ser>
        <c:ser>
          <c:idx val="1"/>
          <c:order val="1"/>
          <c:tx>
            <c:strRef>
              <c:f>Sheet2!$C$1</c:f>
              <c:strCache>
                <c:ptCount val="1"/>
                <c:pt idx="0">
                  <c:v>Math Grad</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Sheet2!$C$2:$C$9</c:f>
              <c:numCache>
                <c:formatCode>0.0</c:formatCode>
                <c:ptCount val="8"/>
                <c:pt idx="0">
                  <c:v>68.3</c:v>
                </c:pt>
                <c:pt idx="1">
                  <c:v>82.2</c:v>
                </c:pt>
                <c:pt idx="2">
                  <c:v>91.3</c:v>
                </c:pt>
                <c:pt idx="3">
                  <c:v>94.5</c:v>
                </c:pt>
                <c:pt idx="4">
                  <c:v>95.6</c:v>
                </c:pt>
                <c:pt idx="5">
                  <c:v>96.6</c:v>
                </c:pt>
                <c:pt idx="6">
                  <c:v>96.8</c:v>
                </c:pt>
                <c:pt idx="7">
                  <c:v>97.2</c:v>
                </c:pt>
              </c:numCache>
            </c:numRef>
          </c:val>
          <c:extLst>
            <c:ext xmlns:c16="http://schemas.microsoft.com/office/drawing/2014/chart" uri="{C3380CC4-5D6E-409C-BE32-E72D297353CC}">
              <c16:uniqueId val="{00000001-0DDF-43D1-9B77-C4925A8A0F5D}"/>
            </c:ext>
          </c:extLst>
        </c:ser>
        <c:ser>
          <c:idx val="2"/>
          <c:order val="2"/>
          <c:tx>
            <c:strRef>
              <c:f>Sheet2!$D$1</c:f>
              <c:strCache>
                <c:ptCount val="1"/>
                <c:pt idx="0">
                  <c:v>ELA PSE</c:v>
                </c:pt>
              </c:strCache>
            </c:strRef>
          </c:tx>
          <c:spPr>
            <a:solidFill>
              <a:srgbClr val="FF006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Sheet2!$D$2:$D$9</c:f>
              <c:numCache>
                <c:formatCode>0.0</c:formatCode>
                <c:ptCount val="8"/>
                <c:pt idx="0">
                  <c:v>15.6</c:v>
                </c:pt>
                <c:pt idx="1">
                  <c:v>30.7</c:v>
                </c:pt>
                <c:pt idx="2">
                  <c:v>45.7</c:v>
                </c:pt>
                <c:pt idx="3">
                  <c:v>58.5</c:v>
                </c:pt>
                <c:pt idx="4">
                  <c:v>67</c:v>
                </c:pt>
                <c:pt idx="5">
                  <c:v>72.8</c:v>
                </c:pt>
                <c:pt idx="6">
                  <c:v>77.599999999999994</c:v>
                </c:pt>
                <c:pt idx="7">
                  <c:v>82</c:v>
                </c:pt>
              </c:numCache>
            </c:numRef>
          </c:val>
          <c:extLst>
            <c:ext xmlns:c16="http://schemas.microsoft.com/office/drawing/2014/chart" uri="{C3380CC4-5D6E-409C-BE32-E72D297353CC}">
              <c16:uniqueId val="{00000002-0DDF-43D1-9B77-C4925A8A0F5D}"/>
            </c:ext>
          </c:extLst>
        </c:ser>
        <c:ser>
          <c:idx val="3"/>
          <c:order val="3"/>
          <c:tx>
            <c:strRef>
              <c:f>Sheet2!$E$1</c:f>
              <c:strCache>
                <c:ptCount val="1"/>
                <c:pt idx="0">
                  <c:v>Math PSE</c:v>
                </c:pt>
              </c:strCache>
            </c:strRef>
          </c:tx>
          <c:spPr>
            <a:solidFill>
              <a:srgbClr val="C00000"/>
            </a:solidFill>
            <a:ln w="9525" cap="flat" cmpd="sng" algn="ctr">
              <a:solidFill>
                <a:schemeClr val="lt1">
                  <a:alpha val="50000"/>
                </a:schemeClr>
              </a:solidFill>
              <a:round/>
            </a:ln>
            <a:effectLst/>
          </c:spPr>
          <c:invertIfNegative val="0"/>
          <c:dPt>
            <c:idx val="0"/>
            <c:invertIfNegative val="0"/>
            <c:bubble3D val="0"/>
            <c:spPr>
              <a:solidFill>
                <a:srgbClr val="740000"/>
              </a:solidFill>
              <a:ln w="9525" cap="flat" cmpd="sng" algn="ctr">
                <a:solidFill>
                  <a:schemeClr val="lt1">
                    <a:alpha val="50000"/>
                  </a:schemeClr>
                </a:solidFill>
                <a:round/>
              </a:ln>
              <a:effectLst/>
            </c:spPr>
            <c:extLst>
              <c:ext xmlns:c16="http://schemas.microsoft.com/office/drawing/2014/chart" uri="{C3380CC4-5D6E-409C-BE32-E72D297353CC}">
                <c16:uniqueId val="{00000004-0DDF-43D1-9B77-C4925A8A0F5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Sheet2!$E$2:$E$9</c:f>
              <c:numCache>
                <c:formatCode>0.0</c:formatCode>
                <c:ptCount val="8"/>
                <c:pt idx="0">
                  <c:v>14.3</c:v>
                </c:pt>
                <c:pt idx="1">
                  <c:v>30.8</c:v>
                </c:pt>
                <c:pt idx="2">
                  <c:v>50.3</c:v>
                </c:pt>
                <c:pt idx="3">
                  <c:v>62.4</c:v>
                </c:pt>
                <c:pt idx="4">
                  <c:v>72.3</c:v>
                </c:pt>
                <c:pt idx="5">
                  <c:v>77.5</c:v>
                </c:pt>
                <c:pt idx="6">
                  <c:v>81.7</c:v>
                </c:pt>
                <c:pt idx="7">
                  <c:v>84</c:v>
                </c:pt>
              </c:numCache>
            </c:numRef>
          </c:val>
          <c:extLst>
            <c:ext xmlns:c16="http://schemas.microsoft.com/office/drawing/2014/chart" uri="{C3380CC4-5D6E-409C-BE32-E72D297353CC}">
              <c16:uniqueId val="{00000005-0DDF-43D1-9B77-C4925A8A0F5D}"/>
            </c:ext>
          </c:extLst>
        </c:ser>
        <c:dLbls>
          <c:dLblPos val="inEnd"/>
          <c:showLegendKey val="0"/>
          <c:showVal val="1"/>
          <c:showCatName val="0"/>
          <c:showSerName val="0"/>
          <c:showPercent val="0"/>
          <c:showBubbleSize val="0"/>
        </c:dLbls>
        <c:gapWidth val="65"/>
        <c:axId val="1384902927"/>
        <c:axId val="1384903343"/>
      </c:barChart>
      <c:catAx>
        <c:axId val="1384902927"/>
        <c:scaling>
          <c:orientation val="minMax"/>
        </c:scaling>
        <c:delete val="1"/>
        <c:axPos val="b"/>
        <c:numFmt formatCode="General" sourceLinked="1"/>
        <c:majorTickMark val="none"/>
        <c:minorTickMark val="none"/>
        <c:tickLblPos val="nextTo"/>
        <c:crossAx val="1384903343"/>
        <c:crosses val="autoZero"/>
        <c:auto val="1"/>
        <c:lblAlgn val="ctr"/>
        <c:lblOffset val="100"/>
        <c:noMultiLvlLbl val="0"/>
      </c:catAx>
      <c:valAx>
        <c:axId val="1384903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38490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ELA</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1 Bottom</c:v>
                </c:pt>
                <c:pt idx="1">
                  <c:v>1 Top</c:v>
                </c:pt>
                <c:pt idx="2">
                  <c:v>2 Bottom</c:v>
                </c:pt>
                <c:pt idx="3">
                  <c:v>2 Top</c:v>
                </c:pt>
                <c:pt idx="4">
                  <c:v>3 Bottom</c:v>
                </c:pt>
                <c:pt idx="5">
                  <c:v>3 Top</c:v>
                </c:pt>
                <c:pt idx="6">
                  <c:v>4 Bottom</c:v>
                </c:pt>
                <c:pt idx="7">
                  <c:v>4 Top</c:v>
                </c:pt>
              </c:strCache>
            </c:strRef>
          </c:cat>
          <c:val>
            <c:numRef>
              <c:f>Sheet1!$B$2:$B$9</c:f>
              <c:numCache>
                <c:formatCode>0.0</c:formatCode>
                <c:ptCount val="8"/>
                <c:pt idx="0">
                  <c:v>14.6</c:v>
                </c:pt>
                <c:pt idx="1">
                  <c:v>16</c:v>
                </c:pt>
                <c:pt idx="2">
                  <c:v>18.2</c:v>
                </c:pt>
                <c:pt idx="3">
                  <c:v>20.6</c:v>
                </c:pt>
                <c:pt idx="4">
                  <c:v>23.4</c:v>
                </c:pt>
                <c:pt idx="5">
                  <c:v>26.2</c:v>
                </c:pt>
                <c:pt idx="6">
                  <c:v>28.7</c:v>
                </c:pt>
                <c:pt idx="7">
                  <c:v>31</c:v>
                </c:pt>
              </c:numCache>
            </c:numRef>
          </c:val>
          <c:extLst>
            <c:ext xmlns:c16="http://schemas.microsoft.com/office/drawing/2014/chart" uri="{C3380CC4-5D6E-409C-BE32-E72D297353CC}">
              <c16:uniqueId val="{00000000-D64E-4D73-B56A-CDDEFD53C3C9}"/>
            </c:ext>
          </c:extLst>
        </c:ser>
        <c:ser>
          <c:idx val="1"/>
          <c:order val="1"/>
          <c:tx>
            <c:strRef>
              <c:f>Sheet1!$C$1</c:f>
              <c:strCache>
                <c:ptCount val="1"/>
                <c:pt idx="0">
                  <c:v>Math</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1 Bottom</c:v>
                </c:pt>
                <c:pt idx="1">
                  <c:v>1 Top</c:v>
                </c:pt>
                <c:pt idx="2">
                  <c:v>2 Bottom</c:v>
                </c:pt>
                <c:pt idx="3">
                  <c:v>2 Top</c:v>
                </c:pt>
                <c:pt idx="4">
                  <c:v>3 Bottom</c:v>
                </c:pt>
                <c:pt idx="5">
                  <c:v>3 Top</c:v>
                </c:pt>
                <c:pt idx="6">
                  <c:v>4 Bottom</c:v>
                </c:pt>
                <c:pt idx="7">
                  <c:v>4 Top</c:v>
                </c:pt>
              </c:strCache>
            </c:strRef>
          </c:cat>
          <c:val>
            <c:numRef>
              <c:f>Sheet1!$C$2:$C$9</c:f>
              <c:numCache>
                <c:formatCode>0.0</c:formatCode>
                <c:ptCount val="8"/>
                <c:pt idx="0">
                  <c:v>14.5</c:v>
                </c:pt>
                <c:pt idx="1">
                  <c:v>16.600000000000001</c:v>
                </c:pt>
                <c:pt idx="2">
                  <c:v>19.2</c:v>
                </c:pt>
                <c:pt idx="3">
                  <c:v>21.3</c:v>
                </c:pt>
                <c:pt idx="4">
                  <c:v>23.4</c:v>
                </c:pt>
                <c:pt idx="5">
                  <c:v>25.9</c:v>
                </c:pt>
                <c:pt idx="6">
                  <c:v>28.5</c:v>
                </c:pt>
                <c:pt idx="7">
                  <c:v>31.4</c:v>
                </c:pt>
              </c:numCache>
            </c:numRef>
          </c:val>
          <c:extLst>
            <c:ext xmlns:c16="http://schemas.microsoft.com/office/drawing/2014/chart" uri="{C3380CC4-5D6E-409C-BE32-E72D297353CC}">
              <c16:uniqueId val="{00000001-D64E-4D73-B56A-CDDEFD53C3C9}"/>
            </c:ext>
          </c:extLst>
        </c:ser>
        <c:dLbls>
          <c:dLblPos val="inEnd"/>
          <c:showLegendKey val="0"/>
          <c:showVal val="1"/>
          <c:showCatName val="0"/>
          <c:showSerName val="0"/>
          <c:showPercent val="0"/>
          <c:showBubbleSize val="0"/>
        </c:dLbls>
        <c:gapWidth val="65"/>
        <c:axId val="1275375567"/>
        <c:axId val="1271627215"/>
      </c:barChart>
      <c:catAx>
        <c:axId val="1275375567"/>
        <c:scaling>
          <c:orientation val="minMax"/>
        </c:scaling>
        <c:delete val="1"/>
        <c:axPos val="b"/>
        <c:numFmt formatCode="General" sourceLinked="1"/>
        <c:majorTickMark val="none"/>
        <c:minorTickMark val="none"/>
        <c:tickLblPos val="nextTo"/>
        <c:crossAx val="1271627215"/>
        <c:crosses val="autoZero"/>
        <c:auto val="1"/>
        <c:lblAlgn val="ctr"/>
        <c:lblOffset val="100"/>
        <c:noMultiLvlLbl val="0"/>
      </c:catAx>
      <c:valAx>
        <c:axId val="127162721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27537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Sheet4!$B$3</c:f>
              <c:strCache>
                <c:ptCount val="1"/>
                <c:pt idx="0">
                  <c:v>ELA</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Sheet4!$A$4:$A$11</c:f>
              <c:strCache>
                <c:ptCount val="8"/>
                <c:pt idx="0">
                  <c:v>1 Bottom</c:v>
                </c:pt>
                <c:pt idx="1">
                  <c:v>1 Top</c:v>
                </c:pt>
                <c:pt idx="2">
                  <c:v>2 Bottom</c:v>
                </c:pt>
                <c:pt idx="3">
                  <c:v>2 Top</c:v>
                </c:pt>
                <c:pt idx="4">
                  <c:v>3 Bottom</c:v>
                </c:pt>
                <c:pt idx="5">
                  <c:v>3 Top</c:v>
                </c:pt>
                <c:pt idx="6">
                  <c:v>4 Bottom</c:v>
                </c:pt>
                <c:pt idx="7">
                  <c:v>4 Top</c:v>
                </c:pt>
              </c:strCache>
            </c:strRef>
          </c:cat>
          <c:val>
            <c:numRef>
              <c:f>Sheet4!$B$4:$B$11</c:f>
              <c:numCache>
                <c:formatCode>0%</c:formatCode>
                <c:ptCount val="8"/>
                <c:pt idx="0">
                  <c:v>8.0656506447831178E-2</c:v>
                </c:pt>
                <c:pt idx="1">
                  <c:v>0.24706916764361078</c:v>
                </c:pt>
                <c:pt idx="2">
                  <c:v>0.18560961313012897</c:v>
                </c:pt>
                <c:pt idx="3">
                  <c:v>0.19402110199296599</c:v>
                </c:pt>
                <c:pt idx="4">
                  <c:v>0.14526670574443143</c:v>
                </c:pt>
                <c:pt idx="5">
                  <c:v>9.3009964830011727E-2</c:v>
                </c:pt>
                <c:pt idx="6">
                  <c:v>4.1266119577960142E-2</c:v>
                </c:pt>
                <c:pt idx="7">
                  <c:v>1.3100820633059789E-2</c:v>
                </c:pt>
              </c:numCache>
            </c:numRef>
          </c:val>
          <c:extLst>
            <c:ext xmlns:c16="http://schemas.microsoft.com/office/drawing/2014/chart" uri="{C3380CC4-5D6E-409C-BE32-E72D297353CC}">
              <c16:uniqueId val="{00000000-4175-4107-8941-B81709DD543F}"/>
            </c:ext>
          </c:extLst>
        </c:ser>
        <c:ser>
          <c:idx val="1"/>
          <c:order val="1"/>
          <c:tx>
            <c:strRef>
              <c:f>Sheet4!$C$3</c:f>
              <c:strCache>
                <c:ptCount val="1"/>
                <c:pt idx="0">
                  <c:v>Math</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Sheet4!$A$4:$A$11</c:f>
              <c:strCache>
                <c:ptCount val="8"/>
                <c:pt idx="0">
                  <c:v>1 Bottom</c:v>
                </c:pt>
                <c:pt idx="1">
                  <c:v>1 Top</c:v>
                </c:pt>
                <c:pt idx="2">
                  <c:v>2 Bottom</c:v>
                </c:pt>
                <c:pt idx="3">
                  <c:v>2 Top</c:v>
                </c:pt>
                <c:pt idx="4">
                  <c:v>3 Bottom</c:v>
                </c:pt>
                <c:pt idx="5">
                  <c:v>3 Top</c:v>
                </c:pt>
                <c:pt idx="6">
                  <c:v>4 Bottom</c:v>
                </c:pt>
                <c:pt idx="7">
                  <c:v>4 Top</c:v>
                </c:pt>
              </c:strCache>
            </c:strRef>
          </c:cat>
          <c:val>
            <c:numRef>
              <c:f>Sheet4!$C$4:$C$11</c:f>
              <c:numCache>
                <c:formatCode>0%</c:formatCode>
                <c:ptCount val="8"/>
                <c:pt idx="0">
                  <c:v>2.5996254900813389E-2</c:v>
                </c:pt>
                <c:pt idx="1">
                  <c:v>0.41465270056761661</c:v>
                </c:pt>
                <c:pt idx="2">
                  <c:v>0.17641465270056761</c:v>
                </c:pt>
                <c:pt idx="3">
                  <c:v>0.14468371467025573</c:v>
                </c:pt>
                <c:pt idx="4">
                  <c:v>0.1009274972204342</c:v>
                </c:pt>
                <c:pt idx="5">
                  <c:v>6.4968693311486927E-2</c:v>
                </c:pt>
                <c:pt idx="6">
                  <c:v>4.9110538943179821E-2</c:v>
                </c:pt>
                <c:pt idx="7">
                  <c:v>2.3245947685645738E-2</c:v>
                </c:pt>
              </c:numCache>
            </c:numRef>
          </c:val>
          <c:extLst>
            <c:ext xmlns:c16="http://schemas.microsoft.com/office/drawing/2014/chart" uri="{C3380CC4-5D6E-409C-BE32-E72D297353CC}">
              <c16:uniqueId val="{00000001-4175-4107-8941-B81709DD543F}"/>
            </c:ext>
          </c:extLst>
        </c:ser>
        <c:dLbls>
          <c:dLblPos val="inEnd"/>
          <c:showLegendKey val="0"/>
          <c:showVal val="1"/>
          <c:showCatName val="0"/>
          <c:showSerName val="0"/>
          <c:showPercent val="0"/>
          <c:showBubbleSize val="0"/>
        </c:dLbls>
        <c:gapWidth val="65"/>
        <c:axId val="1384898767"/>
        <c:axId val="1384908751"/>
      </c:barChart>
      <c:catAx>
        <c:axId val="1384898767"/>
        <c:scaling>
          <c:orientation val="minMax"/>
        </c:scaling>
        <c:delete val="1"/>
        <c:axPos val="b"/>
        <c:numFmt formatCode="General" sourceLinked="1"/>
        <c:majorTickMark val="none"/>
        <c:minorTickMark val="none"/>
        <c:tickLblPos val="nextTo"/>
        <c:crossAx val="1384908751"/>
        <c:crosses val="autoZero"/>
        <c:auto val="1"/>
        <c:lblAlgn val="ctr"/>
        <c:lblOffset val="100"/>
        <c:noMultiLvlLbl val="0"/>
      </c:catAx>
      <c:valAx>
        <c:axId val="13849087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8489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Sheet3!$B$2</c:f>
              <c:strCache>
                <c:ptCount val="1"/>
                <c:pt idx="0">
                  <c:v>ELA</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Sheet3!$A$3:$A$10</c:f>
              <c:strCache>
                <c:ptCount val="8"/>
                <c:pt idx="0">
                  <c:v>1 Bottom</c:v>
                </c:pt>
                <c:pt idx="1">
                  <c:v>1 Top</c:v>
                </c:pt>
                <c:pt idx="2">
                  <c:v>2 Bottom</c:v>
                </c:pt>
                <c:pt idx="3">
                  <c:v>2 Top</c:v>
                </c:pt>
                <c:pt idx="4">
                  <c:v>3 Bottom</c:v>
                </c:pt>
                <c:pt idx="5">
                  <c:v>3 Top</c:v>
                </c:pt>
                <c:pt idx="6">
                  <c:v>4 Bottom</c:v>
                </c:pt>
                <c:pt idx="7">
                  <c:v>4 Top</c:v>
                </c:pt>
              </c:strCache>
            </c:strRef>
          </c:cat>
          <c:val>
            <c:numRef>
              <c:f>Sheet3!$B$3:$B$10</c:f>
              <c:numCache>
                <c:formatCode>0</c:formatCode>
                <c:ptCount val="8"/>
                <c:pt idx="0">
                  <c:v>5504</c:v>
                </c:pt>
                <c:pt idx="1">
                  <c:v>16860</c:v>
                </c:pt>
                <c:pt idx="2">
                  <c:v>12666</c:v>
                </c:pt>
                <c:pt idx="3">
                  <c:v>13240</c:v>
                </c:pt>
                <c:pt idx="4">
                  <c:v>9913</c:v>
                </c:pt>
                <c:pt idx="5">
                  <c:v>6347</c:v>
                </c:pt>
                <c:pt idx="6">
                  <c:v>2816</c:v>
                </c:pt>
                <c:pt idx="7">
                  <c:v>894</c:v>
                </c:pt>
              </c:numCache>
            </c:numRef>
          </c:val>
          <c:extLst>
            <c:ext xmlns:c16="http://schemas.microsoft.com/office/drawing/2014/chart" uri="{C3380CC4-5D6E-409C-BE32-E72D297353CC}">
              <c16:uniqueId val="{00000000-64D5-4B95-B7C3-CAE76D891B4A}"/>
            </c:ext>
          </c:extLst>
        </c:ser>
        <c:ser>
          <c:idx val="1"/>
          <c:order val="1"/>
          <c:tx>
            <c:strRef>
              <c:f>Sheet3!$C$2</c:f>
              <c:strCache>
                <c:ptCount val="1"/>
                <c:pt idx="0">
                  <c:v>Math</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Sheet3!$A$3:$A$10</c:f>
              <c:strCache>
                <c:ptCount val="8"/>
                <c:pt idx="0">
                  <c:v>1 Bottom</c:v>
                </c:pt>
                <c:pt idx="1">
                  <c:v>1 Top</c:v>
                </c:pt>
                <c:pt idx="2">
                  <c:v>2 Bottom</c:v>
                </c:pt>
                <c:pt idx="3">
                  <c:v>2 Top</c:v>
                </c:pt>
                <c:pt idx="4">
                  <c:v>3 Bottom</c:v>
                </c:pt>
                <c:pt idx="5">
                  <c:v>3 Top</c:v>
                </c:pt>
                <c:pt idx="6">
                  <c:v>4 Bottom</c:v>
                </c:pt>
                <c:pt idx="7">
                  <c:v>4 Top</c:v>
                </c:pt>
              </c:strCache>
            </c:strRef>
          </c:cat>
          <c:val>
            <c:numRef>
              <c:f>Sheet3!$C$3:$C$10</c:f>
              <c:numCache>
                <c:formatCode>0</c:formatCode>
                <c:ptCount val="8"/>
                <c:pt idx="0">
                  <c:v>1777</c:v>
                </c:pt>
                <c:pt idx="1">
                  <c:v>28344</c:v>
                </c:pt>
                <c:pt idx="2">
                  <c:v>12059</c:v>
                </c:pt>
                <c:pt idx="3">
                  <c:v>9890</c:v>
                </c:pt>
                <c:pt idx="4">
                  <c:v>6899</c:v>
                </c:pt>
                <c:pt idx="5">
                  <c:v>4441</c:v>
                </c:pt>
                <c:pt idx="6">
                  <c:v>3357</c:v>
                </c:pt>
                <c:pt idx="7">
                  <c:v>1589</c:v>
                </c:pt>
              </c:numCache>
            </c:numRef>
          </c:val>
          <c:extLst>
            <c:ext xmlns:c16="http://schemas.microsoft.com/office/drawing/2014/chart" uri="{C3380CC4-5D6E-409C-BE32-E72D297353CC}">
              <c16:uniqueId val="{00000001-64D5-4B95-B7C3-CAE76D891B4A}"/>
            </c:ext>
          </c:extLst>
        </c:ser>
        <c:dLbls>
          <c:dLblPos val="inEnd"/>
          <c:showLegendKey val="0"/>
          <c:showVal val="1"/>
          <c:showCatName val="0"/>
          <c:showSerName val="0"/>
          <c:showPercent val="0"/>
          <c:showBubbleSize val="0"/>
        </c:dLbls>
        <c:gapWidth val="65"/>
        <c:axId val="1504034319"/>
        <c:axId val="1504030991"/>
      </c:barChart>
      <c:catAx>
        <c:axId val="1504034319"/>
        <c:scaling>
          <c:orientation val="minMax"/>
        </c:scaling>
        <c:delete val="1"/>
        <c:axPos val="b"/>
        <c:numFmt formatCode="General" sourceLinked="1"/>
        <c:majorTickMark val="none"/>
        <c:minorTickMark val="none"/>
        <c:tickLblPos val="nextTo"/>
        <c:crossAx val="1504030991"/>
        <c:crosses val="autoZero"/>
        <c:auto val="1"/>
        <c:lblAlgn val="ctr"/>
        <c:lblOffset val="100"/>
        <c:noMultiLvlLbl val="0"/>
      </c:catAx>
      <c:valAx>
        <c:axId val="15040309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504034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ELA Grad</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Sheet2!$B$2:$B$9</c:f>
              <c:numCache>
                <c:formatCode>0.0</c:formatCode>
                <c:ptCount val="8"/>
                <c:pt idx="0">
                  <c:v>70.099999999999994</c:v>
                </c:pt>
                <c:pt idx="1">
                  <c:v>83</c:v>
                </c:pt>
                <c:pt idx="2">
                  <c:v>90.1</c:v>
                </c:pt>
                <c:pt idx="3">
                  <c:v>92.5</c:v>
                </c:pt>
                <c:pt idx="4">
                  <c:v>94.4</c:v>
                </c:pt>
                <c:pt idx="5">
                  <c:v>95.7</c:v>
                </c:pt>
                <c:pt idx="6">
                  <c:v>96.1</c:v>
                </c:pt>
                <c:pt idx="7">
                  <c:v>96.2</c:v>
                </c:pt>
              </c:numCache>
            </c:numRef>
          </c:val>
          <c:extLst>
            <c:ext xmlns:c16="http://schemas.microsoft.com/office/drawing/2014/chart" uri="{C3380CC4-5D6E-409C-BE32-E72D297353CC}">
              <c16:uniqueId val="{00000000-0DDF-43D1-9B77-C4925A8A0F5D}"/>
            </c:ext>
          </c:extLst>
        </c:ser>
        <c:ser>
          <c:idx val="1"/>
          <c:order val="1"/>
          <c:tx>
            <c:strRef>
              <c:f>Sheet2!$C$1</c:f>
              <c:strCache>
                <c:ptCount val="1"/>
                <c:pt idx="0">
                  <c:v>Math Grad</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Sheet2!$C$2:$C$9</c:f>
              <c:numCache>
                <c:formatCode>0.0</c:formatCode>
                <c:ptCount val="8"/>
                <c:pt idx="0">
                  <c:v>68.3</c:v>
                </c:pt>
                <c:pt idx="1">
                  <c:v>82.2</c:v>
                </c:pt>
                <c:pt idx="2">
                  <c:v>91.3</c:v>
                </c:pt>
                <c:pt idx="3">
                  <c:v>94.5</c:v>
                </c:pt>
                <c:pt idx="4">
                  <c:v>95.6</c:v>
                </c:pt>
                <c:pt idx="5">
                  <c:v>96.6</c:v>
                </c:pt>
                <c:pt idx="6">
                  <c:v>96.8</c:v>
                </c:pt>
                <c:pt idx="7">
                  <c:v>97.2</c:v>
                </c:pt>
              </c:numCache>
            </c:numRef>
          </c:val>
          <c:extLst>
            <c:ext xmlns:c16="http://schemas.microsoft.com/office/drawing/2014/chart" uri="{C3380CC4-5D6E-409C-BE32-E72D297353CC}">
              <c16:uniqueId val="{00000001-0DDF-43D1-9B77-C4925A8A0F5D}"/>
            </c:ext>
          </c:extLst>
        </c:ser>
        <c:ser>
          <c:idx val="2"/>
          <c:order val="2"/>
          <c:tx>
            <c:strRef>
              <c:f>Sheet2!$D$1</c:f>
              <c:strCache>
                <c:ptCount val="1"/>
                <c:pt idx="0">
                  <c:v>ELA PSE</c:v>
                </c:pt>
              </c:strCache>
            </c:strRef>
          </c:tx>
          <c:spPr>
            <a:solidFill>
              <a:srgbClr val="FF006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Sheet2!$D$2:$D$9</c:f>
              <c:numCache>
                <c:formatCode>0.0</c:formatCode>
                <c:ptCount val="8"/>
                <c:pt idx="0">
                  <c:v>15.6</c:v>
                </c:pt>
                <c:pt idx="1">
                  <c:v>30.7</c:v>
                </c:pt>
                <c:pt idx="2">
                  <c:v>45.7</c:v>
                </c:pt>
                <c:pt idx="3">
                  <c:v>58.5</c:v>
                </c:pt>
                <c:pt idx="4">
                  <c:v>67</c:v>
                </c:pt>
                <c:pt idx="5">
                  <c:v>72.8</c:v>
                </c:pt>
                <c:pt idx="6">
                  <c:v>77.599999999999994</c:v>
                </c:pt>
                <c:pt idx="7">
                  <c:v>82</c:v>
                </c:pt>
              </c:numCache>
            </c:numRef>
          </c:val>
          <c:extLst>
            <c:ext xmlns:c16="http://schemas.microsoft.com/office/drawing/2014/chart" uri="{C3380CC4-5D6E-409C-BE32-E72D297353CC}">
              <c16:uniqueId val="{00000002-0DDF-43D1-9B77-C4925A8A0F5D}"/>
            </c:ext>
          </c:extLst>
        </c:ser>
        <c:ser>
          <c:idx val="3"/>
          <c:order val="3"/>
          <c:tx>
            <c:strRef>
              <c:f>Sheet2!$E$1</c:f>
              <c:strCache>
                <c:ptCount val="1"/>
                <c:pt idx="0">
                  <c:v>Math PSE</c:v>
                </c:pt>
              </c:strCache>
            </c:strRef>
          </c:tx>
          <c:spPr>
            <a:solidFill>
              <a:srgbClr val="C00000"/>
            </a:solidFill>
            <a:ln w="9525" cap="flat" cmpd="sng" algn="ctr">
              <a:solidFill>
                <a:schemeClr val="lt1">
                  <a:alpha val="50000"/>
                </a:schemeClr>
              </a:solidFill>
              <a:round/>
            </a:ln>
            <a:effectLst/>
          </c:spPr>
          <c:invertIfNegative val="0"/>
          <c:dPt>
            <c:idx val="0"/>
            <c:invertIfNegative val="0"/>
            <c:bubble3D val="0"/>
            <c:spPr>
              <a:solidFill>
                <a:srgbClr val="740000"/>
              </a:solidFill>
              <a:ln w="9525" cap="flat" cmpd="sng" algn="ctr">
                <a:solidFill>
                  <a:schemeClr val="lt1">
                    <a:alpha val="50000"/>
                  </a:schemeClr>
                </a:solidFill>
                <a:round/>
              </a:ln>
              <a:effectLst/>
            </c:spPr>
            <c:extLst>
              <c:ext xmlns:c16="http://schemas.microsoft.com/office/drawing/2014/chart" uri="{C3380CC4-5D6E-409C-BE32-E72D297353CC}">
                <c16:uniqueId val="{00000004-0DDF-43D1-9B77-C4925A8A0F5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Sheet2!$E$2:$E$9</c:f>
              <c:numCache>
                <c:formatCode>0.0</c:formatCode>
                <c:ptCount val="8"/>
                <c:pt idx="0">
                  <c:v>14.3</c:v>
                </c:pt>
                <c:pt idx="1">
                  <c:v>30.8</c:v>
                </c:pt>
                <c:pt idx="2">
                  <c:v>50.3</c:v>
                </c:pt>
                <c:pt idx="3">
                  <c:v>62.4</c:v>
                </c:pt>
                <c:pt idx="4">
                  <c:v>72.3</c:v>
                </c:pt>
                <c:pt idx="5">
                  <c:v>77.5</c:v>
                </c:pt>
                <c:pt idx="6">
                  <c:v>81.7</c:v>
                </c:pt>
                <c:pt idx="7">
                  <c:v>84</c:v>
                </c:pt>
              </c:numCache>
            </c:numRef>
          </c:val>
          <c:extLst>
            <c:ext xmlns:c16="http://schemas.microsoft.com/office/drawing/2014/chart" uri="{C3380CC4-5D6E-409C-BE32-E72D297353CC}">
              <c16:uniqueId val="{00000005-0DDF-43D1-9B77-C4925A8A0F5D}"/>
            </c:ext>
          </c:extLst>
        </c:ser>
        <c:dLbls>
          <c:dLblPos val="inEnd"/>
          <c:showLegendKey val="0"/>
          <c:showVal val="1"/>
          <c:showCatName val="0"/>
          <c:showSerName val="0"/>
          <c:showPercent val="0"/>
          <c:showBubbleSize val="0"/>
        </c:dLbls>
        <c:gapWidth val="65"/>
        <c:axId val="1384902927"/>
        <c:axId val="1384903343"/>
      </c:barChart>
      <c:catAx>
        <c:axId val="1384902927"/>
        <c:scaling>
          <c:orientation val="minMax"/>
        </c:scaling>
        <c:delete val="1"/>
        <c:axPos val="b"/>
        <c:numFmt formatCode="General" sourceLinked="1"/>
        <c:majorTickMark val="none"/>
        <c:minorTickMark val="none"/>
        <c:tickLblPos val="nextTo"/>
        <c:crossAx val="1384903343"/>
        <c:crosses val="autoZero"/>
        <c:auto val="1"/>
        <c:lblAlgn val="ctr"/>
        <c:lblOffset val="100"/>
        <c:noMultiLvlLbl val="0"/>
      </c:catAx>
      <c:valAx>
        <c:axId val="1384903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38490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1-01T02:16:18.097" idx="1">
    <p:pos x="4475" y="-14"/>
    <p:text>They will have a handout with the fishbone diagram on one side, directions on the other.  How will they be able to see the highest/lowest level of agreement prompts?  Statewide data?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file/d/14ArNh47ejZ2thhR2VtJrT8Efk7AwYKUq/view?usp=share_lin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7641bff77c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7641bff77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7641bff77c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7641bff77c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82551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5897dd5e66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5897dd5e66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5897dd5e66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5897dd5e66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4dda5f5fa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4dda5f5fa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7641bff77c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7641bff77c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https://drive.google.com/file/d/14ArNh47ejZ2thhR2VtJrT8Efk7AwYKUq/view?usp=share_link</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dda5f5fa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dda5f5fa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7641bff77c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7641bff77c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7641bff77c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7641bff77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1200">
                <a:solidFill>
                  <a:srgbClr val="12284C"/>
                </a:solidFill>
              </a:rPr>
              <a:t>On poster paper and also on the diagram above, districts will:</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MAKE A COPY OF THIS SLIDE</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Draw out a fishbone diagram on large poster paper</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Choose 1 data point to analyze</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Add the data point to the head of the fishbone diagram</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Identify qualitative data and/or quantitative data that are possible causes of the data point: list those that </a:t>
            </a:r>
            <a:r>
              <a:rPr lang="en" sz="1200" i="1">
                <a:solidFill>
                  <a:srgbClr val="12284C"/>
                </a:solidFill>
              </a:rPr>
              <a:t>affirm</a:t>
            </a:r>
            <a:r>
              <a:rPr lang="en" sz="1200">
                <a:solidFill>
                  <a:srgbClr val="12284C"/>
                </a:solidFill>
              </a:rPr>
              <a:t> the data point on top side of fishbone diagram &amp; those that </a:t>
            </a:r>
            <a:r>
              <a:rPr lang="en" sz="1200" i="1">
                <a:solidFill>
                  <a:srgbClr val="12284C"/>
                </a:solidFill>
              </a:rPr>
              <a:t>contradict</a:t>
            </a:r>
            <a:r>
              <a:rPr lang="en" sz="1200">
                <a:solidFill>
                  <a:srgbClr val="12284C"/>
                </a:solidFill>
              </a:rPr>
              <a:t> on the bottom.</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Add additional causes that affirm or contradict the data point from other sources (quantitative data, local survey data, CTC, etc.) </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Create a problem statement based on the data point and the causes listed and add it to the tail of the diagram.  </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Have one team member record the data point, causes, and problem statement on the diagram above.  </a:t>
            </a:r>
            <a:endParaRPr sz="1200">
              <a:solidFill>
                <a:srgbClr val="12284C"/>
              </a:solidFill>
            </a:endParaRPr>
          </a:p>
          <a:p>
            <a:pPr marL="457200" lvl="0" indent="-304800" algn="l" rtl="0">
              <a:lnSpc>
                <a:spcPct val="200000"/>
              </a:lnSpc>
              <a:spcBef>
                <a:spcPts val="0"/>
              </a:spcBef>
              <a:spcAft>
                <a:spcPts val="0"/>
              </a:spcAft>
              <a:buClr>
                <a:srgbClr val="12284C"/>
              </a:buClr>
              <a:buSzPts val="1200"/>
              <a:buAutoNum type="arabicPeriod"/>
            </a:pPr>
            <a:r>
              <a:rPr lang="en" sz="1200">
                <a:solidFill>
                  <a:srgbClr val="12284C"/>
                </a:solidFill>
              </a:rPr>
              <a:t>Be ready to summarize what you learned from this activity.</a:t>
            </a:r>
            <a:endParaRPr sz="1200">
              <a:solidFill>
                <a:srgbClr val="12284C"/>
              </a:solidFill>
            </a:endParaRPr>
          </a:p>
          <a:p>
            <a:pPr marL="0" lvl="0" indent="0" algn="l" rtl="0">
              <a:lnSpc>
                <a:spcPct val="200000"/>
              </a:lnSpc>
              <a:spcBef>
                <a:spcPts val="0"/>
              </a:spcBef>
              <a:spcAft>
                <a:spcPts val="0"/>
              </a:spcAft>
              <a:buClr>
                <a:srgbClr val="12284C"/>
              </a:buClr>
              <a:buSzPts val="1100"/>
              <a:buFont typeface="Arial"/>
              <a:buNone/>
            </a:pPr>
            <a:endParaRPr sz="1200">
              <a:solidFill>
                <a:srgbClr val="12284C"/>
              </a:solidFill>
            </a:endParaRPr>
          </a:p>
          <a:p>
            <a:pPr marL="0" lvl="0" indent="0" algn="l" rtl="0">
              <a:lnSpc>
                <a:spcPct val="200000"/>
              </a:lnSpc>
              <a:spcBef>
                <a:spcPts val="0"/>
              </a:spcBef>
              <a:spcAft>
                <a:spcPts val="0"/>
              </a:spcAft>
              <a:buClr>
                <a:schemeClr val="dk1"/>
              </a:buClr>
              <a:buSzPts val="1100"/>
              <a:buFont typeface="Arial"/>
              <a:buNone/>
            </a:pPr>
            <a:endParaRPr sz="1200">
              <a:solidFill>
                <a:srgbClr val="12284C"/>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57302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7cd6168da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7cd6168d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7cd6168dad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7cd6168da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5897dd5e66_0_14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g15897dd5e66_0_1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3435c3d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143435c3d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143435c3d5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3435c3d5d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43435c3d5d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not changing. Research supports these models to guide our practice.</a:t>
            </a:r>
            <a:endParaRPr/>
          </a:p>
        </p:txBody>
      </p:sp>
      <p:sp>
        <p:nvSpPr>
          <p:cNvPr id="132" name="Google Shape;132;g143435c3d5d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how it is NOW</a:t>
            </a:r>
            <a:endParaRPr/>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435c3d5d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43435c3d5d_0_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won’t be changing- but reporting will appear in two questions on SO66 next year</a:t>
            </a:r>
            <a:endParaRPr/>
          </a:p>
        </p:txBody>
      </p:sp>
      <p:sp>
        <p:nvSpPr>
          <p:cNvPr id="157" name="Google Shape;157;g143435c3d5d_0_2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3435c3d5d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43435c3d5d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will remain the same. Other data collected should be guiding instructional practices in buildings/ districts</a:t>
            </a:r>
            <a:endParaRPr/>
          </a:p>
        </p:txBody>
      </p:sp>
      <p:sp>
        <p:nvSpPr>
          <p:cNvPr id="164" name="Google Shape;164;g143435c3d5d_0_2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3435c3d5d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43435c3d5d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This is what we are considering as a change</a:t>
            </a:r>
            <a:endParaRPr b="1">
              <a:solidFill>
                <a:srgbClr val="FF0000"/>
              </a:solidFill>
            </a:endParaRPr>
          </a:p>
        </p:txBody>
      </p:sp>
      <p:sp>
        <p:nvSpPr>
          <p:cNvPr id="171" name="Google Shape;171;g143435c3d5d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840727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FF0000"/>
                </a:solidFill>
              </a:rPr>
              <a:t>This is what is new and responsive-  we are considering for change</a:t>
            </a:r>
            <a:endParaRPr b="1">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3435c3d5d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43435c3d5d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May take out depending on what Beth finds out due to timing</a:t>
            </a:r>
            <a:endParaRPr b="1">
              <a:solidFill>
                <a:srgbClr val="FF0000"/>
              </a:solidFill>
            </a:endParaRPr>
          </a:p>
        </p:txBody>
      </p:sp>
      <p:sp>
        <p:nvSpPr>
          <p:cNvPr id="188" name="Google Shape;188;g143435c3d5d_0_2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3435c3d5d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43435c3d5d_0_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Hope to start meeting this winter</a:t>
            </a:r>
            <a:endParaRPr b="1">
              <a:solidFill>
                <a:srgbClr val="FF0000"/>
              </a:solidFill>
            </a:endParaRPr>
          </a:p>
        </p:txBody>
      </p:sp>
      <p:sp>
        <p:nvSpPr>
          <p:cNvPr id="195" name="Google Shape;195;g143435c3d5d_0_2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3435c3d5d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3435c3d5d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I can help- Professional Learning</a:t>
            </a:r>
            <a:endParaRPr/>
          </a:p>
        </p:txBody>
      </p:sp>
      <p:sp>
        <p:nvSpPr>
          <p:cNvPr id="202" name="Google Shape;202;g143435c3d5d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3435c3d5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43435c3d5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Changes will be reflected here</a:t>
            </a:r>
            <a:endParaRPr b="1">
              <a:solidFill>
                <a:srgbClr val="FF0000"/>
              </a:solidFill>
            </a:endParaRPr>
          </a:p>
        </p:txBody>
      </p:sp>
      <p:sp>
        <p:nvSpPr>
          <p:cNvPr id="209" name="Google Shape;209;g143435c3d5d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875c048a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7875c048af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Ways to stay informed. </a:t>
            </a:r>
            <a:endParaRPr/>
          </a:p>
        </p:txBody>
      </p:sp>
      <p:sp>
        <p:nvSpPr>
          <p:cNvPr id="217" name="Google Shape;217;g17875c048af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Describe business rules for using each – what are the non-negotiables in terms of design, etc.?</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Describe logo usage – when to use KSDE, when to use Kansans Can, using dual logos, etc. </a:t>
            </a:r>
            <a:endParaRPr/>
          </a:p>
        </p:txBody>
      </p:sp>
      <p:sp>
        <p:nvSpPr>
          <p:cNvPr id="116" name="Google Shape;1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7b7258f08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7b7258f08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Describe business rules for using each – what are the non-negotiables in terms of design, etc.?</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Describe logo usage – when to use KSDE, when to use Kansans Can, using dual logos, etc. </a:t>
            </a:r>
            <a:endParaRPr/>
          </a:p>
        </p:txBody>
      </p:sp>
      <p:sp>
        <p:nvSpPr>
          <p:cNvPr id="126" name="Google Shape;126;g17b7258f08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51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45025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7d155f29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7d155f29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7b122fce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7b122fce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Here are some options:</a:t>
            </a:r>
            <a:endParaRPr/>
          </a:p>
          <a:p>
            <a:pPr marL="0" lvl="0" indent="0" algn="l" rtl="0">
              <a:spcBef>
                <a:spcPts val="0"/>
              </a:spcBef>
              <a:spcAft>
                <a:spcPts val="0"/>
              </a:spcAft>
              <a:buNone/>
            </a:pPr>
            <a:r>
              <a:rPr lang="en" b="1"/>
              <a:t>2 Truths and 1 Lie activity: (Perception vs. Reality)</a:t>
            </a:r>
            <a:endParaRPr b="1"/>
          </a:p>
          <a:p>
            <a:pPr marL="457200" lvl="0" indent="-298450" algn="l" rtl="0">
              <a:spcBef>
                <a:spcPts val="0"/>
              </a:spcBef>
              <a:spcAft>
                <a:spcPts val="0"/>
              </a:spcAft>
              <a:buSzPts val="1100"/>
              <a:buAutoNum type="arabicPeriod"/>
            </a:pPr>
            <a:r>
              <a:rPr lang="en"/>
              <a:t>Each participant writes out 2 truths and 1 lie about themselves</a:t>
            </a:r>
            <a:endParaRPr/>
          </a:p>
          <a:p>
            <a:pPr marL="457200" lvl="0" indent="-298450" algn="l" rtl="0">
              <a:spcBef>
                <a:spcPts val="0"/>
              </a:spcBef>
              <a:spcAft>
                <a:spcPts val="0"/>
              </a:spcAft>
              <a:buSzPts val="1100"/>
              <a:buAutoNum type="arabicPeriod"/>
            </a:pPr>
            <a:r>
              <a:rPr lang="en"/>
              <a:t>In groups of 4 (made up of people from different districts), have each participant share their truths/lie and others must guess which one is false</a:t>
            </a:r>
            <a:endParaRPr/>
          </a:p>
          <a:p>
            <a:pPr marL="0" lvl="0" indent="0" algn="l" rtl="0">
              <a:spcBef>
                <a:spcPts val="0"/>
              </a:spcBef>
              <a:spcAft>
                <a:spcPts val="0"/>
              </a:spcAft>
              <a:buNone/>
            </a:pPr>
            <a:endParaRPr/>
          </a:p>
          <a:p>
            <a:pPr marL="0" lvl="0" indent="0" algn="l" rtl="0">
              <a:spcBef>
                <a:spcPts val="0"/>
              </a:spcBef>
              <a:spcAft>
                <a:spcPts val="0"/>
              </a:spcAft>
              <a:buNone/>
            </a:pPr>
            <a:r>
              <a:rPr lang="en"/>
              <a:t>After each table finishes, ask for those who’s lie was not guessed.  Ask for one volunteer to share their’s for the room to guess.</a:t>
            </a:r>
            <a:endParaRPr/>
          </a:p>
          <a:p>
            <a:pPr marL="0" lvl="0" indent="0" algn="l" rtl="0">
              <a:spcBef>
                <a:spcPts val="0"/>
              </a:spcBef>
              <a:spcAft>
                <a:spcPts val="0"/>
              </a:spcAft>
              <a:buNone/>
            </a:pPr>
            <a:endParaRPr/>
          </a:p>
          <a:p>
            <a:pPr marL="0" lvl="0" indent="0" algn="l" rtl="0">
              <a:spcBef>
                <a:spcPts val="0"/>
              </a:spcBef>
              <a:spcAft>
                <a:spcPts val="0"/>
              </a:spcAft>
              <a:buNone/>
            </a:pPr>
            <a:r>
              <a:rPr lang="en"/>
              <a:t>Connection - people use perceptions to make judgements, sometimes affirmed and sometimes contradictory.  Living in a time where perceptions often don’t match reality, even when reality is staring them in the face.  perpetuated by fake news, social media.   How many of you have dealt with someone this school year who had a wild perception about your district or school that was completely unfounded?</a:t>
            </a:r>
            <a:endParaRPr/>
          </a:p>
          <a:p>
            <a:pPr marL="0" lvl="0" indent="0" algn="l" rtl="0">
              <a:spcBef>
                <a:spcPts val="0"/>
              </a:spcBef>
              <a:spcAft>
                <a:spcPts val="0"/>
              </a:spcAft>
              <a:buNone/>
            </a:pPr>
            <a:endParaRPr/>
          </a:p>
          <a:p>
            <a:pPr marL="0" lvl="0" indent="0" algn="l" rtl="0">
              <a:spcBef>
                <a:spcPts val="0"/>
              </a:spcBef>
              <a:spcAft>
                <a:spcPts val="0"/>
              </a:spcAft>
              <a:buNone/>
            </a:pPr>
            <a:r>
              <a:rPr lang="en"/>
              <a:t>Today is about taking a sample of perception data and referencing it with real data to know the truth at a deeper level and to be able to anticipate and get out ahead of people’s false perceptions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7641bff77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7641bff77c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Jay</a:t>
            </a:r>
            <a:endParaRPr/>
          </a:p>
        </p:txBody>
      </p:sp>
      <p:sp>
        <p:nvSpPr>
          <p:cNvPr id="406" name="Google Shape;406;g17641bff77c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7641bff77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7641bff77c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17641bff77c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p:cSld name="1_Quote">
    <p:spTree>
      <p:nvGrpSpPr>
        <p:cNvPr id="1" name="Shape 23"/>
        <p:cNvGrpSpPr/>
        <p:nvPr/>
      </p:nvGrpSpPr>
      <p:grpSpPr>
        <a:xfrm>
          <a:off x="0" y="0"/>
          <a:ext cx="0" cy="0"/>
          <a:chOff x="0" y="0"/>
          <a:chExt cx="0" cy="0"/>
        </a:xfrm>
      </p:grpSpPr>
      <p:pic>
        <p:nvPicPr>
          <p:cNvPr id="24" name="Google Shape;24;p17"/>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7"/>
          <p:cNvSpPr txBox="1">
            <a:spLocks noGrp="1"/>
          </p:cNvSpPr>
          <p:nvPr>
            <p:ph type="body" idx="1"/>
          </p:nvPr>
        </p:nvSpPr>
        <p:spPr>
          <a:xfrm>
            <a:off x="838200" y="1458913"/>
            <a:ext cx="10393363" cy="2817523"/>
          </a:xfrm>
          <a:prstGeom prst="rect">
            <a:avLst/>
          </a:prstGeom>
          <a:noFill/>
          <a:ln>
            <a:noFill/>
          </a:ln>
        </p:spPr>
        <p:txBody>
          <a:bodyPr spcFirstLastPara="1" wrap="square" lIns="1645900" tIns="914400" rIns="1645900" bIns="914400" anchor="t" anchorCtr="0">
            <a:normAutofit/>
          </a:bodyPr>
          <a:lstStyle>
            <a:lvl1pPr marL="457200" lvl="0" indent="-228600" algn="l">
              <a:lnSpc>
                <a:spcPct val="90000"/>
              </a:lnSpc>
              <a:spcBef>
                <a:spcPts val="1000"/>
              </a:spcBef>
              <a:spcAft>
                <a:spcPts val="0"/>
              </a:spcAft>
              <a:buSzPts val="3600"/>
              <a:buNone/>
              <a:defRPr sz="3600" i="1"/>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body" idx="2"/>
          </p:nvPr>
        </p:nvSpPr>
        <p:spPr>
          <a:xfrm>
            <a:off x="828675" y="4284663"/>
            <a:ext cx="10402888" cy="850900"/>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SzPts val="1800"/>
              <a:buNone/>
              <a:defRPr sz="1800"/>
            </a:lvl1pPr>
            <a:lvl2pPr marL="914400" lvl="1" indent="-228600" algn="r">
              <a:lnSpc>
                <a:spcPct val="90000"/>
              </a:lnSpc>
              <a:spcBef>
                <a:spcPts val="500"/>
              </a:spcBef>
              <a:spcAft>
                <a:spcPts val="0"/>
              </a:spcAft>
              <a:buSzPts val="2400"/>
              <a:buNone/>
              <a:defRPr/>
            </a:lvl2pPr>
            <a:lvl3pPr marL="1371600" lvl="2" indent="-228600" algn="r">
              <a:lnSpc>
                <a:spcPct val="90000"/>
              </a:lnSpc>
              <a:spcBef>
                <a:spcPts val="500"/>
              </a:spcBef>
              <a:spcAft>
                <a:spcPts val="0"/>
              </a:spcAft>
              <a:buSzPts val="2000"/>
              <a:buNone/>
              <a:defRPr/>
            </a:lvl3pPr>
            <a:lvl4pPr marL="1828800" lvl="3" indent="-228600" algn="r">
              <a:lnSpc>
                <a:spcPct val="90000"/>
              </a:lnSpc>
              <a:spcBef>
                <a:spcPts val="500"/>
              </a:spcBef>
              <a:spcAft>
                <a:spcPts val="0"/>
              </a:spcAft>
              <a:buSzPts val="1800"/>
              <a:buNone/>
              <a:defRPr/>
            </a:lvl4pPr>
            <a:lvl5pPr marL="2286000" lvl="4" indent="-228600" algn="r">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808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 consultant information">
  <p:cSld name="1_2 consultant information">
    <p:spTree>
      <p:nvGrpSpPr>
        <p:cNvPr id="1" name="Shape 46"/>
        <p:cNvGrpSpPr/>
        <p:nvPr/>
      </p:nvGrpSpPr>
      <p:grpSpPr>
        <a:xfrm>
          <a:off x="0" y="0"/>
          <a:ext cx="0" cy="0"/>
          <a:chOff x="0" y="0"/>
          <a:chExt cx="0" cy="0"/>
        </a:xfrm>
      </p:grpSpPr>
      <p:pic>
        <p:nvPicPr>
          <p:cNvPr id="47" name="Google Shape;47;p22"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txBox="1">
            <a:spLocks noGrp="1"/>
          </p:cNvSpPr>
          <p:nvPr>
            <p:ph type="body" idx="1"/>
          </p:nvPr>
        </p:nvSpPr>
        <p:spPr>
          <a:xfrm>
            <a:off x="1244889"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6338743"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34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8733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224"/>
        <p:cNvGrpSpPr/>
        <p:nvPr/>
      </p:nvGrpSpPr>
      <p:grpSpPr>
        <a:xfrm>
          <a:off x="0" y="0"/>
          <a:ext cx="0" cy="0"/>
          <a:chOff x="0" y="0"/>
          <a:chExt cx="0" cy="0"/>
        </a:xfrm>
      </p:grpSpPr>
      <p:pic>
        <p:nvPicPr>
          <p:cNvPr id="225" name="Google Shape;225;p40"/>
          <p:cNvPicPr preferRelativeResize="0"/>
          <p:nvPr/>
        </p:nvPicPr>
        <p:blipFill rotWithShape="1">
          <a:blip r:embed="rId2">
            <a:alphaModFix/>
          </a:blip>
          <a:srcRect/>
          <a:stretch/>
        </p:blipFill>
        <p:spPr>
          <a:xfrm>
            <a:off x="1186" y="666"/>
            <a:ext cx="12189633" cy="6856665"/>
          </a:xfrm>
          <a:prstGeom prst="rect">
            <a:avLst/>
          </a:prstGeom>
          <a:noFill/>
          <a:ln>
            <a:noFill/>
          </a:ln>
        </p:spPr>
      </p:pic>
      <p:sp>
        <p:nvSpPr>
          <p:cNvPr id="226" name="Google Shape;226;p40"/>
          <p:cNvSpPr txBox="1">
            <a:spLocks noGrp="1"/>
          </p:cNvSpPr>
          <p:nvPr>
            <p:ph type="subTitle" idx="1"/>
          </p:nvPr>
        </p:nvSpPr>
        <p:spPr>
          <a:xfrm>
            <a:off x="1524000" y="4326467"/>
            <a:ext cx="7480000" cy="1037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SzPts val="1800"/>
              <a:buNone/>
              <a:defRPr sz="2400">
                <a:solidFill>
                  <a:schemeClr val="lt1"/>
                </a:solidFill>
              </a:defRPr>
            </a:lvl1pPr>
            <a:lvl2pPr lvl="1" algn="ctr" rtl="0">
              <a:lnSpc>
                <a:spcPct val="90000"/>
              </a:lnSpc>
              <a:spcBef>
                <a:spcPts val="533"/>
              </a:spcBef>
              <a:spcAft>
                <a:spcPts val="0"/>
              </a:spcAft>
              <a:buSzPts val="1500"/>
              <a:buNone/>
              <a:defRPr sz="2000"/>
            </a:lvl2pPr>
            <a:lvl3pPr lvl="2" algn="ctr" rtl="0">
              <a:lnSpc>
                <a:spcPct val="90000"/>
              </a:lnSpc>
              <a:spcBef>
                <a:spcPts val="533"/>
              </a:spcBef>
              <a:spcAft>
                <a:spcPts val="0"/>
              </a:spcAft>
              <a:buSzPts val="1400"/>
              <a:buNone/>
              <a:defRPr sz="1867"/>
            </a:lvl3pPr>
            <a:lvl4pPr lvl="3" algn="ctr" rtl="0">
              <a:lnSpc>
                <a:spcPct val="90000"/>
              </a:lnSpc>
              <a:spcBef>
                <a:spcPts val="533"/>
              </a:spcBef>
              <a:spcAft>
                <a:spcPts val="0"/>
              </a:spcAft>
              <a:buSzPts val="1200"/>
              <a:buNone/>
              <a:defRPr sz="1600"/>
            </a:lvl4pPr>
            <a:lvl5pPr lvl="4" algn="ctr" rtl="0">
              <a:lnSpc>
                <a:spcPct val="90000"/>
              </a:lnSpc>
              <a:spcBef>
                <a:spcPts val="533"/>
              </a:spcBef>
              <a:spcAft>
                <a:spcPts val="0"/>
              </a:spcAft>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227" name="Google Shape;227;p40"/>
          <p:cNvSpPr txBox="1">
            <a:spLocks noGrp="1"/>
          </p:cNvSpPr>
          <p:nvPr>
            <p:ph type="title"/>
          </p:nvPr>
        </p:nvSpPr>
        <p:spPr>
          <a:xfrm>
            <a:off x="1524000" y="1597891"/>
            <a:ext cx="7480000" cy="272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rial"/>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8" name="Google Shape;228;p4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9" name="Google Shape;229;p4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4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508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332"/>
        <p:cNvGrpSpPr/>
        <p:nvPr/>
      </p:nvGrpSpPr>
      <p:grpSpPr>
        <a:xfrm>
          <a:off x="0" y="0"/>
          <a:ext cx="0" cy="0"/>
          <a:chOff x="0" y="0"/>
          <a:chExt cx="0" cy="0"/>
        </a:xfrm>
      </p:grpSpPr>
      <p:sp>
        <p:nvSpPr>
          <p:cNvPr id="333" name="Google Shape;333;p5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4" name="Google Shape;334;p56"/>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35" name="Google Shape;335;p5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6" name="Google Shape;336;p5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7" name="Google Shape;337;p5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3438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82"/>
        <p:cNvGrpSpPr/>
        <p:nvPr/>
      </p:nvGrpSpPr>
      <p:grpSpPr>
        <a:xfrm>
          <a:off x="0" y="0"/>
          <a:ext cx="0" cy="0"/>
          <a:chOff x="0" y="0"/>
          <a:chExt cx="0" cy="0"/>
        </a:xfrm>
      </p:grpSpPr>
      <p:sp>
        <p:nvSpPr>
          <p:cNvPr id="383" name="Google Shape;383;p65"/>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SzPts val="2100"/>
              <a:buChar char="•"/>
              <a:defRPr/>
            </a:lvl1pPr>
            <a:lvl2pPr marL="1219170" lvl="1" indent="-457189" algn="l" rtl="0">
              <a:lnSpc>
                <a:spcPct val="90000"/>
              </a:lnSpc>
              <a:spcBef>
                <a:spcPts val="533"/>
              </a:spcBef>
              <a:spcAft>
                <a:spcPts val="0"/>
              </a:spcAft>
              <a:buSzPts val="1800"/>
              <a:buChar char="•"/>
              <a:defRPr/>
            </a:lvl2pPr>
            <a:lvl3pPr marL="1828754" lvl="2" indent="-431789" algn="l" rtl="0">
              <a:lnSpc>
                <a:spcPct val="90000"/>
              </a:lnSpc>
              <a:spcBef>
                <a:spcPts val="533"/>
              </a:spcBef>
              <a:spcAft>
                <a:spcPts val="0"/>
              </a:spcAft>
              <a:buSzPts val="1500"/>
              <a:buChar char="•"/>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SzPts val="1400"/>
              <a:buChar char="•"/>
              <a:defRPr/>
            </a:lvl6pPr>
            <a:lvl7pPr marL="4267093" lvl="6" indent="-423323" algn="l" rtl="0">
              <a:lnSpc>
                <a:spcPct val="90000"/>
              </a:lnSpc>
              <a:spcBef>
                <a:spcPts val="533"/>
              </a:spcBef>
              <a:spcAft>
                <a:spcPts val="0"/>
              </a:spcAft>
              <a:buSzPts val="1400"/>
              <a:buChar char="•"/>
              <a:defRPr/>
            </a:lvl7pPr>
            <a:lvl8pPr marL="4876678" lvl="7" indent="-423323" algn="l" rtl="0">
              <a:lnSpc>
                <a:spcPct val="90000"/>
              </a:lnSpc>
              <a:spcBef>
                <a:spcPts val="533"/>
              </a:spcBef>
              <a:spcAft>
                <a:spcPts val="0"/>
              </a:spcAft>
              <a:buSzPts val="1400"/>
              <a:buChar char="•"/>
              <a:defRPr/>
            </a:lvl8pPr>
            <a:lvl9pPr marL="5486263" lvl="8" indent="-423323" algn="l" rtl="0">
              <a:lnSpc>
                <a:spcPct val="90000"/>
              </a:lnSpc>
              <a:spcBef>
                <a:spcPts val="533"/>
              </a:spcBef>
              <a:spcAft>
                <a:spcPts val="0"/>
              </a:spcAft>
              <a:buSzPts val="1400"/>
              <a:buChar char="•"/>
              <a:defRPr/>
            </a:lvl9pPr>
          </a:lstStyle>
          <a:p>
            <a:endParaRPr/>
          </a:p>
        </p:txBody>
      </p:sp>
      <p:sp>
        <p:nvSpPr>
          <p:cNvPr id="384" name="Google Shape;384;p65"/>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SzPts val="2100"/>
              <a:buChar char="•"/>
              <a:defRPr/>
            </a:lvl1pPr>
            <a:lvl2pPr marL="1219170" lvl="1" indent="-457189" algn="l" rtl="0">
              <a:lnSpc>
                <a:spcPct val="90000"/>
              </a:lnSpc>
              <a:spcBef>
                <a:spcPts val="533"/>
              </a:spcBef>
              <a:spcAft>
                <a:spcPts val="0"/>
              </a:spcAft>
              <a:buSzPts val="1800"/>
              <a:buChar char="•"/>
              <a:defRPr/>
            </a:lvl2pPr>
            <a:lvl3pPr marL="1828754" lvl="2" indent="-431789" algn="l" rtl="0">
              <a:lnSpc>
                <a:spcPct val="90000"/>
              </a:lnSpc>
              <a:spcBef>
                <a:spcPts val="533"/>
              </a:spcBef>
              <a:spcAft>
                <a:spcPts val="0"/>
              </a:spcAft>
              <a:buSzPts val="1500"/>
              <a:buChar char="•"/>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SzPts val="1400"/>
              <a:buChar char="•"/>
              <a:defRPr/>
            </a:lvl6pPr>
            <a:lvl7pPr marL="4267093" lvl="6" indent="-423323" algn="l" rtl="0">
              <a:lnSpc>
                <a:spcPct val="90000"/>
              </a:lnSpc>
              <a:spcBef>
                <a:spcPts val="533"/>
              </a:spcBef>
              <a:spcAft>
                <a:spcPts val="0"/>
              </a:spcAft>
              <a:buSzPts val="1400"/>
              <a:buChar char="•"/>
              <a:defRPr/>
            </a:lvl7pPr>
            <a:lvl8pPr marL="4876678" lvl="7" indent="-423323" algn="l" rtl="0">
              <a:lnSpc>
                <a:spcPct val="90000"/>
              </a:lnSpc>
              <a:spcBef>
                <a:spcPts val="533"/>
              </a:spcBef>
              <a:spcAft>
                <a:spcPts val="0"/>
              </a:spcAft>
              <a:buSzPts val="1400"/>
              <a:buChar char="•"/>
              <a:defRPr/>
            </a:lvl8pPr>
            <a:lvl9pPr marL="5486263" lvl="8" indent="-423323" algn="l" rtl="0">
              <a:lnSpc>
                <a:spcPct val="90000"/>
              </a:lnSpc>
              <a:spcBef>
                <a:spcPts val="533"/>
              </a:spcBef>
              <a:spcAft>
                <a:spcPts val="0"/>
              </a:spcAft>
              <a:buSzPts val="1400"/>
              <a:buChar char="•"/>
              <a:defRPr/>
            </a:lvl9pPr>
          </a:lstStyle>
          <a:p>
            <a:endParaRPr/>
          </a:p>
        </p:txBody>
      </p:sp>
      <p:sp>
        <p:nvSpPr>
          <p:cNvPr id="385" name="Google Shape;385;p6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6" name="Google Shape;386;p6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7" name="Google Shape;387;p6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fld id="{00000000-1234-1234-1234-123412341234}" type="slidenum">
              <a:rPr lang="en" smtClean="0"/>
              <a:pPr/>
              <a:t>‹#›</a:t>
            </a:fld>
            <a:endParaRPr lang="en"/>
          </a:p>
        </p:txBody>
      </p:sp>
      <p:sp>
        <p:nvSpPr>
          <p:cNvPr id="388" name="Google Shape;388;p6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98842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logo">
  <p:cSld name="1_Title only logo">
    <p:spTree>
      <p:nvGrpSpPr>
        <p:cNvPr id="1" name="Shape 322"/>
        <p:cNvGrpSpPr/>
        <p:nvPr/>
      </p:nvGrpSpPr>
      <p:grpSpPr>
        <a:xfrm>
          <a:off x="0" y="0"/>
          <a:ext cx="0" cy="0"/>
          <a:chOff x="0" y="0"/>
          <a:chExt cx="0" cy="0"/>
        </a:xfrm>
      </p:grpSpPr>
      <p:pic>
        <p:nvPicPr>
          <p:cNvPr id="323" name="Google Shape;323;p54"/>
          <p:cNvPicPr preferRelativeResize="0"/>
          <p:nvPr/>
        </p:nvPicPr>
        <p:blipFill rotWithShape="1">
          <a:blip r:embed="rId2">
            <a:alphaModFix/>
          </a:blip>
          <a:srcRect/>
          <a:stretch/>
        </p:blipFill>
        <p:spPr>
          <a:xfrm>
            <a:off x="3047" y="1714"/>
            <a:ext cx="12185907" cy="6854572"/>
          </a:xfrm>
          <a:prstGeom prst="rect">
            <a:avLst/>
          </a:prstGeom>
          <a:noFill/>
          <a:ln>
            <a:noFill/>
          </a:ln>
        </p:spPr>
      </p:pic>
      <p:sp>
        <p:nvSpPr>
          <p:cNvPr id="324" name="Google Shape;324;p5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5" name="Google Shape;325;p5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6" name="Google Shape;326;p5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
        <p:nvSpPr>
          <p:cNvPr id="327" name="Google Shape;327;p54"/>
          <p:cNvSpPr txBox="1">
            <a:spLocks noGrp="1"/>
          </p:cNvSpPr>
          <p:nvPr>
            <p:ph type="title"/>
          </p:nvPr>
        </p:nvSpPr>
        <p:spPr>
          <a:xfrm>
            <a:off x="838200" y="2766219"/>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rial"/>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92588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Arial"/>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1" name="Google Shape;291;p49"/>
          <p:cNvSpPr>
            <a:spLocks noGrp="1"/>
          </p:cNvSpPr>
          <p:nvPr>
            <p:ph type="pic" idx="2"/>
          </p:nvPr>
        </p:nvSpPr>
        <p:spPr>
          <a:xfrm>
            <a:off x="5183188" y="457201"/>
            <a:ext cx="6172000" cy="5404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1067"/>
              </a:spcBef>
              <a:spcAft>
                <a:spcPts val="0"/>
              </a:spcAft>
              <a:buClr>
                <a:schemeClr val="accent2"/>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accent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rgbClr val="3171D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accent2"/>
              </a:buClr>
              <a:buSzPts val="15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rgbClr val="888B90"/>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SzPts val="1200"/>
              <a:buNone/>
              <a:defRPr sz="1600"/>
            </a:lvl1pPr>
            <a:lvl2pPr marL="1219170" lvl="1" indent="-304792" algn="l" rtl="0">
              <a:lnSpc>
                <a:spcPct val="90000"/>
              </a:lnSpc>
              <a:spcBef>
                <a:spcPts val="533"/>
              </a:spcBef>
              <a:spcAft>
                <a:spcPts val="0"/>
              </a:spcAft>
              <a:buSzPts val="1100"/>
              <a:buNone/>
              <a:defRPr sz="1467"/>
            </a:lvl2pPr>
            <a:lvl3pPr marL="1828754" lvl="2" indent="-304792" algn="l" rtl="0">
              <a:lnSpc>
                <a:spcPct val="90000"/>
              </a:lnSpc>
              <a:spcBef>
                <a:spcPts val="533"/>
              </a:spcBef>
              <a:spcAft>
                <a:spcPts val="0"/>
              </a:spcAft>
              <a:buSzPts val="900"/>
              <a:buNone/>
              <a:defRPr sz="1200"/>
            </a:lvl3pPr>
            <a:lvl4pPr marL="2438339" lvl="3" indent="-304792" algn="l" rtl="0">
              <a:lnSpc>
                <a:spcPct val="90000"/>
              </a:lnSpc>
              <a:spcBef>
                <a:spcPts val="533"/>
              </a:spcBef>
              <a:spcAft>
                <a:spcPts val="0"/>
              </a:spcAft>
              <a:buSzPts val="800"/>
              <a:buNone/>
              <a:defRPr sz="1067"/>
            </a:lvl4pPr>
            <a:lvl5pPr marL="3047924" lvl="4" indent="-304792" algn="l" rtl="0">
              <a:lnSpc>
                <a:spcPct val="90000"/>
              </a:lnSpc>
              <a:spcBef>
                <a:spcPts val="533"/>
              </a:spcBef>
              <a:spcAft>
                <a:spcPts val="0"/>
              </a:spcAft>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293" name="Google Shape;293;p4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4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5" name="Google Shape;295;p4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829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p41"/>
          <p:cNvSpPr txBox="1">
            <a:spLocks noGrp="1"/>
          </p:cNvSpPr>
          <p:nvPr>
            <p:ph type="body" idx="1"/>
          </p:nvPr>
        </p:nvSpPr>
        <p:spPr>
          <a:xfrm>
            <a:off x="415600" y="1536633"/>
            <a:ext cx="11360800" cy="4555200"/>
          </a:xfrm>
          <a:prstGeom prst="rect">
            <a:avLst/>
          </a:prstGeom>
          <a:noFill/>
          <a:ln>
            <a:noFill/>
          </a:ln>
        </p:spPr>
        <p:txBody>
          <a:bodyPr spcFirstLastPara="1" wrap="square" lIns="68575" tIns="34275" rIns="68575" bIns="34275" anchor="t" anchorCtr="0">
            <a:noAutofit/>
          </a:bodyPr>
          <a:lstStyle>
            <a:lvl1pPr marL="609585" lvl="0" indent="-482588" algn="l" rtl="0">
              <a:lnSpc>
                <a:spcPct val="90000"/>
              </a:lnSpc>
              <a:spcBef>
                <a:spcPts val="1067"/>
              </a:spcBef>
              <a:spcAft>
                <a:spcPts val="0"/>
              </a:spcAft>
              <a:buSzPts val="2100"/>
              <a:buChar char="•"/>
              <a:defRPr/>
            </a:lvl1pPr>
            <a:lvl2pPr marL="1219170" lvl="1" indent="-457189" algn="l" rtl="0">
              <a:lnSpc>
                <a:spcPct val="90000"/>
              </a:lnSpc>
              <a:spcBef>
                <a:spcPts val="533"/>
              </a:spcBef>
              <a:spcAft>
                <a:spcPts val="0"/>
              </a:spcAft>
              <a:buSzPts val="1800"/>
              <a:buChar char="•"/>
              <a:defRPr/>
            </a:lvl2pPr>
            <a:lvl3pPr marL="1828754" lvl="2" indent="-431789" algn="l" rtl="0">
              <a:lnSpc>
                <a:spcPct val="90000"/>
              </a:lnSpc>
              <a:spcBef>
                <a:spcPts val="533"/>
              </a:spcBef>
              <a:spcAft>
                <a:spcPts val="0"/>
              </a:spcAft>
              <a:buSzPts val="1500"/>
              <a:buChar char="•"/>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SzPts val="1400"/>
              <a:buChar char="•"/>
              <a:defRPr/>
            </a:lvl6pPr>
            <a:lvl7pPr marL="4267093" lvl="6" indent="-423323" algn="l" rtl="0">
              <a:lnSpc>
                <a:spcPct val="90000"/>
              </a:lnSpc>
              <a:spcBef>
                <a:spcPts val="533"/>
              </a:spcBef>
              <a:spcAft>
                <a:spcPts val="0"/>
              </a:spcAft>
              <a:buSzPts val="1400"/>
              <a:buChar char="•"/>
              <a:defRPr/>
            </a:lvl7pPr>
            <a:lvl8pPr marL="4876678" lvl="7" indent="-423323" algn="l" rtl="0">
              <a:lnSpc>
                <a:spcPct val="90000"/>
              </a:lnSpc>
              <a:spcBef>
                <a:spcPts val="533"/>
              </a:spcBef>
              <a:spcAft>
                <a:spcPts val="0"/>
              </a:spcAft>
              <a:buSzPts val="1400"/>
              <a:buChar char="•"/>
              <a:defRPr/>
            </a:lvl8pPr>
            <a:lvl9pPr marL="5486263" lvl="8" indent="-423323" algn="l" rtl="0">
              <a:lnSpc>
                <a:spcPct val="90000"/>
              </a:lnSpc>
              <a:spcBef>
                <a:spcPts val="533"/>
              </a:spcBef>
              <a:spcAft>
                <a:spcPts val="0"/>
              </a:spcAft>
              <a:buSzPts val="1400"/>
              <a:buChar char="•"/>
              <a:defRPr/>
            </a:lvl9pPr>
          </a:lstStyle>
          <a:p>
            <a:endParaRPr/>
          </a:p>
        </p:txBody>
      </p:sp>
      <p:sp>
        <p:nvSpPr>
          <p:cNvPr id="234" name="Google Shape;234;p41"/>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1426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ideo Slide">
  <p:cSld name="Video Slide">
    <p:spTree>
      <p:nvGrpSpPr>
        <p:cNvPr id="1" name="Shape 339"/>
        <p:cNvGrpSpPr/>
        <p:nvPr/>
      </p:nvGrpSpPr>
      <p:grpSpPr>
        <a:xfrm>
          <a:off x="0" y="0"/>
          <a:ext cx="0" cy="0"/>
          <a:chOff x="0" y="0"/>
          <a:chExt cx="0" cy="0"/>
        </a:xfrm>
      </p:grpSpPr>
      <p:sp>
        <p:nvSpPr>
          <p:cNvPr id="340" name="Google Shape;340;p58"/>
          <p:cNvSpPr>
            <a:spLocks noGrp="1"/>
          </p:cNvSpPr>
          <p:nvPr>
            <p:ph type="media" idx="2"/>
          </p:nvPr>
        </p:nvSpPr>
        <p:spPr>
          <a:xfrm>
            <a:off x="762000" y="76200"/>
            <a:ext cx="10668000" cy="6096000"/>
          </a:xfrm>
          <a:prstGeom prst="rect">
            <a:avLst/>
          </a:prstGeom>
          <a:solidFill>
            <a:srgbClr val="F2F2F2"/>
          </a:solidFill>
          <a:ln>
            <a:noFill/>
          </a:ln>
        </p:spPr>
        <p:txBody>
          <a:bodyPr spcFirstLastPara="1" wrap="square" lIns="365750" tIns="91425" rIns="365750" bIns="91425" anchor="ctr" anchorCtr="0">
            <a:noAutofit/>
          </a:bodyPr>
          <a:lstStyle>
            <a:lvl1pPr marR="0" lvl="0" algn="ctr" rtl="0">
              <a:lnSpc>
                <a:spcPct val="90000"/>
              </a:lnSpc>
              <a:spcBef>
                <a:spcPts val="0"/>
              </a:spcBef>
              <a:spcAft>
                <a:spcPts val="0"/>
              </a:spcAft>
              <a:buClr>
                <a:schemeClr val="dk2"/>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800"/>
              </a:spcBef>
              <a:spcAft>
                <a:spcPts val="0"/>
              </a:spcAft>
              <a:buClr>
                <a:schemeClr val="dk2"/>
              </a:buClr>
              <a:buSzPts val="2280"/>
              <a:buFont typeface="Arial"/>
              <a:buChar char="•"/>
              <a:defRPr sz="32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dk2"/>
              </a:buClr>
              <a:buSzPts val="2160"/>
              <a:buFont typeface="Arial"/>
              <a:buChar char="•"/>
              <a:defRPr sz="32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dk2"/>
              </a:buClr>
              <a:buSzPts val="2040"/>
              <a:buFont typeface="Arial"/>
              <a:buChar char="•"/>
              <a:defRPr sz="3200" b="0" i="0" u="none" strike="noStrike" cap="none">
                <a:solidFill>
                  <a:schemeClr val="dk1"/>
                </a:solidFill>
                <a:latin typeface="Arial"/>
                <a:ea typeface="Arial"/>
                <a:cs typeface="Arial"/>
                <a:sym typeface="Arial"/>
              </a:defRPr>
            </a:lvl4pPr>
            <a:lvl5pPr marR="0" lvl="4" algn="l" rtl="0">
              <a:lnSpc>
                <a:spcPct val="90000"/>
              </a:lnSpc>
              <a:spcBef>
                <a:spcPts val="800"/>
              </a:spcBef>
              <a:spcAft>
                <a:spcPts val="0"/>
              </a:spcAft>
              <a:buClr>
                <a:schemeClr val="dk2"/>
              </a:buClr>
              <a:buSzPts val="1920"/>
              <a:buFont typeface="Arial"/>
              <a:buChar char="•"/>
              <a:defRPr sz="3200" b="0" i="0" u="none" strike="noStrike" cap="none">
                <a:solidFill>
                  <a:schemeClr val="dk1"/>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41" name="Google Shape;341;p58"/>
          <p:cNvSpPr txBox="1">
            <a:spLocks noGrp="1"/>
          </p:cNvSpPr>
          <p:nvPr>
            <p:ph type="dt" idx="10"/>
          </p:nvPr>
        </p:nvSpPr>
        <p:spPr>
          <a:xfrm>
            <a:off x="609600" y="6356352"/>
            <a:ext cx="2844800" cy="365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2" name="Google Shape;342;p58"/>
          <p:cNvSpPr txBox="1">
            <a:spLocks noGrp="1"/>
          </p:cNvSpPr>
          <p:nvPr>
            <p:ph type="ftr" idx="11"/>
          </p:nvPr>
        </p:nvSpPr>
        <p:spPr>
          <a:xfrm>
            <a:off x="4165600" y="6356352"/>
            <a:ext cx="3860800" cy="4256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1100"/>
              <a:buNone/>
              <a:defRPr sz="1067"/>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3" name="Google Shape;343;p58"/>
          <p:cNvSpPr txBox="1">
            <a:spLocks noGrp="1"/>
          </p:cNvSpPr>
          <p:nvPr>
            <p:ph type="sldNum" idx="12"/>
          </p:nvPr>
        </p:nvSpPr>
        <p:spPr>
          <a:xfrm>
            <a:off x="8737600" y="6356352"/>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
        <p:nvSpPr>
          <p:cNvPr id="344" name="Google Shape;344;p58"/>
          <p:cNvSpPr txBox="1"/>
          <p:nvPr/>
        </p:nvSpPr>
        <p:spPr>
          <a:xfrm>
            <a:off x="280485" y="6494541"/>
            <a:ext cx="8050800" cy="287200"/>
          </a:xfrm>
          <a:prstGeom prst="rect">
            <a:avLst/>
          </a:prstGeom>
          <a:noFill/>
          <a:ln>
            <a:noFill/>
          </a:ln>
        </p:spPr>
        <p:txBody>
          <a:bodyPr spcFirstLastPara="1" wrap="square" lIns="121900" tIns="60933" rIns="121900" bIns="60933"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n" sz="933" b="0" i="0" u="none" strike="noStrike" cap="none">
                <a:solidFill>
                  <a:schemeClr val="dk2"/>
                </a:solidFill>
                <a:latin typeface="Arial"/>
                <a:ea typeface="Arial"/>
                <a:cs typeface="Arial"/>
                <a:sym typeface="Arial"/>
              </a:rPr>
              <a:t>KANSAS STATE DEPARTMENT OF EDUCATION </a:t>
            </a:r>
            <a:r>
              <a:rPr lang="en" sz="933" b="0" i="1" u="none" strike="noStrike" cap="none">
                <a:solidFill>
                  <a:schemeClr val="dk2"/>
                </a:solidFill>
                <a:latin typeface="Arial"/>
                <a:ea typeface="Arial"/>
                <a:cs typeface="Arial"/>
                <a:sym typeface="Arial"/>
              </a:rPr>
              <a:t>| www.ksde.org | </a:t>
            </a:r>
            <a:r>
              <a:rPr lang="en" sz="1067" b="0" i="0" u="none" strike="noStrike" cap="none">
                <a:solidFill>
                  <a:srgbClr val="15284B"/>
                </a:solidFill>
                <a:latin typeface="Arial"/>
                <a:ea typeface="Arial"/>
                <a:cs typeface="Arial"/>
                <a:sym typeface="Arial"/>
              </a:rPr>
              <a:t>Kansas leads the world in the success of each student</a:t>
            </a:r>
            <a:endParaRPr sz="267"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688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ksde.org/Portals/0/TLA/Accreditation/KESA%20Resources/CBA%20PDF%20View.pdf?ver=2022-08-16-154117-717"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hyperlink" Target="https://www.ksde.org/Agency/Division-of-Learning-Services/Teacher-Licensure-TL/KESA/Resources/Perception-Surveys" TargetMode="External"/><Relationship Id="rId4" Type="http://schemas.openxmlformats.org/officeDocument/2006/relationships/hyperlink" Target="mailto:accreditation@ksd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4ArNh47ejZ2thhR2VtJrT8Efk7AwYKUq/view?usp=share_link"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www.ksde.org/Agency/Division-of-Learning-Services/Teacher-Licensure-TL/KESA/KESA-Systems-Inform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ccredotation@ksde.org"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ksde.org/Agency/Division-of-Learning-Services/Career-Standards-and-Assessment-Services/Content-Area-A-E/Dyslexia?TSPD_101_R0=0812b43512ab2000e0398007e1208cd12f8cfc3517da5bfe37a7e94c26a8b83c13a73f505475967b081b9b9121143000c08c213ab7ff458274cc4ea19a7fa4bd11aeb663e7d8ba601bb3fcf8c9917826d2edb181d53bd3a2e01bd597129907b0"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sites.google.com/ksde.org/ksdeearlyliteracydyslexia/hom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ELitDyslexia@ksde.org"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forms.gle/LGWWPj5Dv5h1Cxof8"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forms.gle/foyi6j2GgBkdeCis8"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mailto:kreed@ksde.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364472"/>
            <a:ext cx="11353800" cy="891019"/>
          </a:xfrm>
        </p:spPr>
        <p:txBody>
          <a:bodyPr/>
          <a:lstStyle/>
          <a:p>
            <a:r>
              <a:rPr lang="en-US" dirty="0"/>
              <a:t>CURRICULUM LEADERS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1272"/>
            <a:ext cx="7812741" cy="891019"/>
          </a:xfrm>
        </p:spPr>
        <p:txBody>
          <a:bodyPr>
            <a:normAutofit/>
          </a:bodyPr>
          <a:lstStyle/>
          <a:p>
            <a:pPr algn="r"/>
            <a:r>
              <a:rPr lang="en-US" b="1" dirty="0"/>
              <a:t>November 2, 2022</a:t>
            </a:r>
          </a:p>
          <a:p>
            <a:pPr algn="r"/>
            <a:r>
              <a:rPr lang="en-US" b="1" dirty="0"/>
              <a:t>Topeka, KS</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0CD4-D710-402D-8560-74DFCBE2E8FA}"/>
              </a:ext>
            </a:extLst>
          </p:cNvPr>
          <p:cNvSpPr/>
          <p:nvPr/>
        </p:nvSpPr>
        <p:spPr>
          <a:xfrm>
            <a:off x="495300" y="5924551"/>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(Bottom)</a:t>
            </a:r>
          </a:p>
        </p:txBody>
      </p:sp>
      <p:sp>
        <p:nvSpPr>
          <p:cNvPr id="11" name="Rectangle 10">
            <a:extLst>
              <a:ext uri="{FF2B5EF4-FFF2-40B4-BE49-F238E27FC236}">
                <a16:creationId xmlns:a16="http://schemas.microsoft.com/office/drawing/2014/main" id="{640759B8-38C7-4D94-BF2B-EBBC8A6D3490}"/>
              </a:ext>
            </a:extLst>
          </p:cNvPr>
          <p:cNvSpPr/>
          <p:nvPr/>
        </p:nvSpPr>
        <p:spPr>
          <a:xfrm>
            <a:off x="19145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(Top)</a:t>
            </a:r>
          </a:p>
        </p:txBody>
      </p:sp>
      <p:sp>
        <p:nvSpPr>
          <p:cNvPr id="12" name="Rectangle 11">
            <a:extLst>
              <a:ext uri="{FF2B5EF4-FFF2-40B4-BE49-F238E27FC236}">
                <a16:creationId xmlns:a16="http://schemas.microsoft.com/office/drawing/2014/main" id="{324BEA94-5587-4C17-8E2A-170082E2CC87}"/>
              </a:ext>
            </a:extLst>
          </p:cNvPr>
          <p:cNvSpPr/>
          <p:nvPr/>
        </p:nvSpPr>
        <p:spPr>
          <a:xfrm>
            <a:off x="3333751"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(Bottom)</a:t>
            </a:r>
          </a:p>
        </p:txBody>
      </p:sp>
      <p:sp>
        <p:nvSpPr>
          <p:cNvPr id="13" name="Rectangle 12">
            <a:extLst>
              <a:ext uri="{FF2B5EF4-FFF2-40B4-BE49-F238E27FC236}">
                <a16:creationId xmlns:a16="http://schemas.microsoft.com/office/drawing/2014/main" id="{16820114-2A0A-40F1-A9EF-5B2E97002C15}"/>
              </a:ext>
            </a:extLst>
          </p:cNvPr>
          <p:cNvSpPr/>
          <p:nvPr/>
        </p:nvSpPr>
        <p:spPr>
          <a:xfrm>
            <a:off x="47529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(Top)</a:t>
            </a:r>
          </a:p>
        </p:txBody>
      </p:sp>
      <p:sp>
        <p:nvSpPr>
          <p:cNvPr id="14" name="Rectangle 13">
            <a:extLst>
              <a:ext uri="{FF2B5EF4-FFF2-40B4-BE49-F238E27FC236}">
                <a16:creationId xmlns:a16="http://schemas.microsoft.com/office/drawing/2014/main" id="{59E34C4D-FC09-43BB-B848-F892EDEFB84D}"/>
              </a:ext>
            </a:extLst>
          </p:cNvPr>
          <p:cNvSpPr/>
          <p:nvPr/>
        </p:nvSpPr>
        <p:spPr>
          <a:xfrm>
            <a:off x="61817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(Bottom)</a:t>
            </a:r>
          </a:p>
        </p:txBody>
      </p:sp>
      <p:sp>
        <p:nvSpPr>
          <p:cNvPr id="15" name="Rectangle 14">
            <a:extLst>
              <a:ext uri="{FF2B5EF4-FFF2-40B4-BE49-F238E27FC236}">
                <a16:creationId xmlns:a16="http://schemas.microsoft.com/office/drawing/2014/main" id="{E3A6E431-0B0F-4ED6-B39F-763AE2C41FBE}"/>
              </a:ext>
            </a:extLst>
          </p:cNvPr>
          <p:cNvSpPr/>
          <p:nvPr/>
        </p:nvSpPr>
        <p:spPr>
          <a:xfrm>
            <a:off x="76104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(Top)</a:t>
            </a:r>
          </a:p>
        </p:txBody>
      </p:sp>
      <p:sp>
        <p:nvSpPr>
          <p:cNvPr id="16" name="Rectangle 15">
            <a:extLst>
              <a:ext uri="{FF2B5EF4-FFF2-40B4-BE49-F238E27FC236}">
                <a16:creationId xmlns:a16="http://schemas.microsoft.com/office/drawing/2014/main" id="{D60153FF-408E-40AF-B87B-6FF35B72ACDC}"/>
              </a:ext>
            </a:extLst>
          </p:cNvPr>
          <p:cNvSpPr/>
          <p:nvPr/>
        </p:nvSpPr>
        <p:spPr>
          <a:xfrm>
            <a:off x="90392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(Bottom)</a:t>
            </a:r>
          </a:p>
        </p:txBody>
      </p:sp>
      <p:sp>
        <p:nvSpPr>
          <p:cNvPr id="17" name="Rectangle 16">
            <a:extLst>
              <a:ext uri="{FF2B5EF4-FFF2-40B4-BE49-F238E27FC236}">
                <a16:creationId xmlns:a16="http://schemas.microsoft.com/office/drawing/2014/main" id="{37FD6391-6A45-4782-A4DC-B4A25062F6C9}"/>
              </a:ext>
            </a:extLst>
          </p:cNvPr>
          <p:cNvSpPr/>
          <p:nvPr/>
        </p:nvSpPr>
        <p:spPr>
          <a:xfrm>
            <a:off x="10501312"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(Top)</a:t>
            </a:r>
          </a:p>
        </p:txBody>
      </p:sp>
      <p:sp>
        <p:nvSpPr>
          <p:cNvPr id="23" name="Rectangle 22">
            <a:extLst>
              <a:ext uri="{FF2B5EF4-FFF2-40B4-BE49-F238E27FC236}">
                <a16:creationId xmlns:a16="http://schemas.microsoft.com/office/drawing/2014/main" id="{6D24F77B-56A9-4593-9883-22660CD3905F}"/>
              </a:ext>
            </a:extLst>
          </p:cNvPr>
          <p:cNvSpPr/>
          <p:nvPr/>
        </p:nvSpPr>
        <p:spPr>
          <a:xfrm>
            <a:off x="295276" y="104775"/>
            <a:ext cx="11668125" cy="971671"/>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b="1" dirty="0">
                <a:solidFill>
                  <a:prstClr val="white"/>
                </a:solidFill>
                <a:latin typeface="Open Sans Light"/>
              </a:rPr>
              <a:t>Kansas State Assessment Performance </a:t>
            </a:r>
          </a:p>
          <a:p>
            <a:pPr algn="ctr" defTabSz="914377"/>
            <a:r>
              <a:rPr lang="en-US" sz="1200" b="1" dirty="0">
                <a:solidFill>
                  <a:prstClr val="white"/>
                </a:solidFill>
                <a:latin typeface="Open Sans Light"/>
              </a:rPr>
              <a:t>2017 and 2018 10</a:t>
            </a:r>
            <a:r>
              <a:rPr lang="en-US" sz="1200" b="1" baseline="30000" dirty="0">
                <a:solidFill>
                  <a:prstClr val="white"/>
                </a:solidFill>
                <a:latin typeface="Open Sans Light"/>
              </a:rPr>
              <a:t>th</a:t>
            </a:r>
            <a:r>
              <a:rPr lang="en-US" sz="1200" b="1" dirty="0">
                <a:solidFill>
                  <a:prstClr val="white"/>
                </a:solidFill>
                <a:latin typeface="Open Sans Light"/>
              </a:rPr>
              <a:t> Graders</a:t>
            </a:r>
          </a:p>
          <a:p>
            <a:pPr algn="ctr" defTabSz="914377"/>
            <a:r>
              <a:rPr lang="en-US" sz="1200" b="1" dirty="0">
                <a:solidFill>
                  <a:prstClr val="white"/>
                </a:solidFill>
                <a:latin typeface="Open Sans Light"/>
              </a:rPr>
              <a:t>English Language Arts (68,240) &amp; Math (68,356)</a:t>
            </a:r>
          </a:p>
        </p:txBody>
      </p:sp>
      <p:sp>
        <p:nvSpPr>
          <p:cNvPr id="2" name="Slide Number Placeholder 1">
            <a:extLst>
              <a:ext uri="{FF2B5EF4-FFF2-40B4-BE49-F238E27FC236}">
                <a16:creationId xmlns:a16="http://schemas.microsoft.com/office/drawing/2014/main" id="{B6C1F29C-7BF8-4CEA-8FD3-5FAD13B3764F}"/>
              </a:ext>
            </a:extLst>
          </p:cNvPr>
          <p:cNvSpPr>
            <a:spLocks noGrp="1"/>
          </p:cNvSpPr>
          <p:nvPr>
            <p:ph type="sldNum" sz="quarter" idx="12"/>
          </p:nvPr>
        </p:nvSpPr>
        <p:spPr/>
        <p:txBody>
          <a:bodyPr/>
          <a:lstStyle/>
          <a:p>
            <a:pPr defTabSz="914377"/>
            <a:fld id="{7FD1F73E-0BBA-472D-89D7-AA97411977D3}" type="slidenum">
              <a:rPr lang="en-US">
                <a:solidFill>
                  <a:srgbClr val="12284C">
                    <a:tint val="75000"/>
                  </a:srgbClr>
                </a:solidFill>
                <a:latin typeface="Open Sans Light"/>
              </a:rPr>
              <a:pPr defTabSz="914377"/>
              <a:t>10</a:t>
            </a:fld>
            <a:endParaRPr lang="en-US">
              <a:solidFill>
                <a:srgbClr val="12284C">
                  <a:tint val="75000"/>
                </a:srgbClr>
              </a:solidFill>
              <a:latin typeface="Open Sans Light"/>
            </a:endParaRPr>
          </a:p>
        </p:txBody>
      </p:sp>
      <p:sp>
        <p:nvSpPr>
          <p:cNvPr id="18" name="Rectangle 17">
            <a:extLst>
              <a:ext uri="{FF2B5EF4-FFF2-40B4-BE49-F238E27FC236}">
                <a16:creationId xmlns:a16="http://schemas.microsoft.com/office/drawing/2014/main" id="{21F24D55-3E81-4A9E-892B-85AB407B5A49}"/>
              </a:ext>
            </a:extLst>
          </p:cNvPr>
          <p:cNvSpPr/>
          <p:nvPr/>
        </p:nvSpPr>
        <p:spPr>
          <a:xfrm>
            <a:off x="6505574" y="1170466"/>
            <a:ext cx="3409951" cy="466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Total Numbers</a:t>
            </a:r>
          </a:p>
        </p:txBody>
      </p:sp>
      <p:sp>
        <p:nvSpPr>
          <p:cNvPr id="22" name="Rectangle 21">
            <a:extLst>
              <a:ext uri="{FF2B5EF4-FFF2-40B4-BE49-F238E27FC236}">
                <a16:creationId xmlns:a16="http://schemas.microsoft.com/office/drawing/2014/main" id="{9E197918-B41E-4D25-AC31-00AA9FC621BE}"/>
              </a:ext>
            </a:extLst>
          </p:cNvPr>
          <p:cNvSpPr/>
          <p:nvPr/>
        </p:nvSpPr>
        <p:spPr>
          <a:xfrm>
            <a:off x="2276475" y="1192236"/>
            <a:ext cx="3409951" cy="4667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schemeClr val="bg1"/>
                </a:solidFill>
                <a:latin typeface="Open Sans Light"/>
              </a:rPr>
              <a:t>ELA Total Numbers</a:t>
            </a:r>
          </a:p>
        </p:txBody>
      </p:sp>
      <p:graphicFrame>
        <p:nvGraphicFramePr>
          <p:cNvPr id="5" name="Chart 4">
            <a:extLst>
              <a:ext uri="{FF2B5EF4-FFF2-40B4-BE49-F238E27FC236}">
                <a16:creationId xmlns:a16="http://schemas.microsoft.com/office/drawing/2014/main" id="{8260A515-63F6-83EA-1970-EAA06D1C0762}"/>
              </a:ext>
            </a:extLst>
          </p:cNvPr>
          <p:cNvGraphicFramePr>
            <a:graphicFrameLocks/>
          </p:cNvGraphicFramePr>
          <p:nvPr>
            <p:extLst>
              <p:ext uri="{D42A27DB-BD31-4B8C-83A1-F6EECF244321}">
                <p14:modId xmlns:p14="http://schemas.microsoft.com/office/powerpoint/2010/main" val="1853389845"/>
              </p:ext>
            </p:extLst>
          </p:nvPr>
        </p:nvGraphicFramePr>
        <p:xfrm>
          <a:off x="295275" y="1774751"/>
          <a:ext cx="11668125" cy="4128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918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a:xfrm>
            <a:off x="838200" y="1644073"/>
            <a:ext cx="10841182" cy="4532890"/>
          </a:xfrm>
        </p:spPr>
        <p:txBody>
          <a:bodyPr>
            <a:normAutofit/>
          </a:bodyPr>
          <a:lstStyle/>
          <a:p>
            <a:pPr marL="0" indent="0">
              <a:buNone/>
            </a:pPr>
            <a:r>
              <a:rPr lang="en-US" b="1" dirty="0">
                <a:latin typeface="+mn-lt"/>
              </a:rPr>
              <a:t>Performance Level Descriptions for Kansas State Assessment</a:t>
            </a:r>
          </a:p>
          <a:p>
            <a:r>
              <a:rPr lang="en-US" b="1" dirty="0">
                <a:latin typeface="+mn-lt"/>
              </a:rPr>
              <a:t>Level 1:  Limited</a:t>
            </a:r>
          </a:p>
          <a:p>
            <a:r>
              <a:rPr lang="en-US" b="1" dirty="0">
                <a:latin typeface="+mn-lt"/>
              </a:rPr>
              <a:t>Level 2:  Basic</a:t>
            </a:r>
          </a:p>
          <a:p>
            <a:r>
              <a:rPr lang="en-US" b="1" dirty="0">
                <a:latin typeface="+mn-lt"/>
              </a:rPr>
              <a:t>Level 3:  Effective</a:t>
            </a:r>
          </a:p>
          <a:p>
            <a:r>
              <a:rPr lang="en-US" b="1" dirty="0">
                <a:latin typeface="+mn-lt"/>
              </a:rPr>
              <a:t>Level 4:  Excellent</a:t>
            </a:r>
          </a:p>
          <a:p>
            <a:endParaRPr lang="en-US" b="1" dirty="0">
              <a:latin typeface="+mn-lt"/>
            </a:endParaRPr>
          </a:p>
          <a:p>
            <a:pPr marL="0" indent="0">
              <a:buNone/>
            </a:pPr>
            <a:r>
              <a:rPr lang="en-US" b="1" dirty="0">
                <a:latin typeface="+mn-lt"/>
              </a:rPr>
              <a:t>Ability to understand and use skills and knowledge needed for postsecondary readiness.</a:t>
            </a: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a:xfrm>
            <a:off x="838200" y="365125"/>
            <a:ext cx="11159836" cy="1325563"/>
          </a:xfrm>
        </p:spPr>
        <p:txBody>
          <a:bodyPr/>
          <a:lstStyle/>
          <a:p>
            <a:r>
              <a:rPr lang="en-US" dirty="0"/>
              <a:t>Kansas Assessment Program</a:t>
            </a:r>
          </a:p>
        </p:txBody>
      </p:sp>
    </p:spTree>
    <p:extLst>
      <p:ext uri="{BB962C8B-B14F-4D97-AF65-F5344CB8AC3E}">
        <p14:creationId xmlns:p14="http://schemas.microsoft.com/office/powerpoint/2010/main" val="276119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p:txBody>
          <a:bodyPr>
            <a:normAutofit/>
          </a:bodyPr>
          <a:lstStyle/>
          <a:p>
            <a:r>
              <a:rPr lang="en-US" b="1" dirty="0">
                <a:effectLst/>
                <a:latin typeface="+mn-lt"/>
                <a:ea typeface="Calibri" panose="020F0502020204030204" pitchFamily="34" charset="0"/>
                <a:cs typeface="Times New Roman" panose="02020603050405020304" pitchFamily="18" charset="0"/>
              </a:rPr>
              <a:t>Is the number of students who demonstrate academic limitations a fundamental problem for our state?</a:t>
            </a:r>
          </a:p>
          <a:p>
            <a:pPr marL="0" indent="0">
              <a:buNone/>
            </a:pPr>
            <a:endParaRPr lang="en-US" b="1" dirty="0">
              <a:effectLst/>
              <a:latin typeface="+mn-lt"/>
              <a:ea typeface="Calibri" panose="020F0502020204030204" pitchFamily="34" charset="0"/>
              <a:cs typeface="Times New Roman" panose="02020603050405020304" pitchFamily="18" charset="0"/>
            </a:endParaRPr>
          </a:p>
          <a:p>
            <a:r>
              <a:rPr lang="en-US" sz="2800" b="1" dirty="0">
                <a:latin typeface="+mn-lt"/>
                <a:ea typeface="Calibri" panose="020F0502020204030204" pitchFamily="34" charset="0"/>
                <a:cs typeface="Times New Roman" panose="02020603050405020304" pitchFamily="18" charset="0"/>
              </a:rPr>
              <a:t>When you think about the Kansans Can Vision, are we achieving our vision based on this data?</a:t>
            </a:r>
            <a:endParaRPr lang="en-US" sz="2800" b="1" dirty="0">
              <a:effectLst/>
              <a:latin typeface="+mn-lt"/>
              <a:ea typeface="Calibri" panose="020F0502020204030204" pitchFamily="34" charset="0"/>
              <a:cs typeface="Times New Roman" panose="02020603050405020304" pitchFamily="18" charset="0"/>
            </a:endParaRPr>
          </a:p>
          <a:p>
            <a:pPr marL="0" indent="0">
              <a:buNone/>
            </a:pPr>
            <a:endParaRPr lang="en-US" b="1" dirty="0">
              <a:latin typeface="+mn-lt"/>
            </a:endParaRP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Discussion Question</a:t>
            </a:r>
          </a:p>
        </p:txBody>
      </p:sp>
    </p:spTree>
    <p:extLst>
      <p:ext uri="{BB962C8B-B14F-4D97-AF65-F5344CB8AC3E}">
        <p14:creationId xmlns:p14="http://schemas.microsoft.com/office/powerpoint/2010/main" val="394403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a:xfrm>
            <a:off x="838199" y="1644073"/>
            <a:ext cx="10765971" cy="4532890"/>
          </a:xfrm>
        </p:spPr>
        <p:txBody>
          <a:bodyPr>
            <a:normAutofit/>
          </a:bodyPr>
          <a:lstStyle/>
          <a:p>
            <a:r>
              <a:rPr lang="en-US" b="1" dirty="0"/>
              <a:t>What would it mean if we mobilized to move kids out of Level 1?</a:t>
            </a:r>
          </a:p>
          <a:p>
            <a:r>
              <a:rPr lang="en-US" b="1" dirty="0">
                <a:effectLst/>
                <a:latin typeface="+mn-lt"/>
                <a:ea typeface="Calibri" panose="020F0502020204030204" pitchFamily="34" charset="0"/>
                <a:cs typeface="Times New Roman" panose="02020603050405020304" pitchFamily="18" charset="0"/>
              </a:rPr>
              <a:t>What would it mean if we mobilized to </a:t>
            </a:r>
            <a:r>
              <a:rPr lang="en-US" b="1" u="sng" dirty="0">
                <a:latin typeface="+mn-lt"/>
                <a:ea typeface="Calibri" panose="020F0502020204030204" pitchFamily="34" charset="0"/>
                <a:cs typeface="Times New Roman" panose="02020603050405020304" pitchFamily="18" charset="0"/>
              </a:rPr>
              <a:t>address</a:t>
            </a:r>
            <a:r>
              <a:rPr lang="en-US" b="1" dirty="0">
                <a:effectLst/>
                <a:latin typeface="+mn-lt"/>
                <a:ea typeface="Calibri" panose="020F0502020204030204" pitchFamily="34" charset="0"/>
                <a:cs typeface="Times New Roman" panose="02020603050405020304" pitchFamily="18" charset="0"/>
              </a:rPr>
              <a:t> and </a:t>
            </a:r>
            <a:r>
              <a:rPr lang="en-US" b="1" u="sng" dirty="0">
                <a:effectLst/>
                <a:latin typeface="+mn-lt"/>
                <a:ea typeface="Calibri" panose="020F0502020204030204" pitchFamily="34" charset="0"/>
                <a:cs typeface="Times New Roman" panose="02020603050405020304" pitchFamily="18" charset="0"/>
              </a:rPr>
              <a:t>account for </a:t>
            </a:r>
            <a:r>
              <a:rPr lang="en-US" b="1" dirty="0">
                <a:effectLst/>
                <a:latin typeface="+mn-lt"/>
                <a:ea typeface="Calibri" panose="020F0502020204030204" pitchFamily="34" charset="0"/>
                <a:cs typeface="Times New Roman" panose="02020603050405020304" pitchFamily="18" charset="0"/>
              </a:rPr>
              <a:t>academic limitations of students?</a:t>
            </a:r>
          </a:p>
          <a:p>
            <a:endParaRPr lang="en-US" b="1" dirty="0">
              <a:latin typeface="+mn-lt"/>
              <a:ea typeface="Calibri" panose="020F0502020204030204" pitchFamily="34" charset="0"/>
              <a:cs typeface="Times New Roman" panose="02020603050405020304" pitchFamily="18" charset="0"/>
            </a:endParaRPr>
          </a:p>
          <a:p>
            <a:r>
              <a:rPr lang="en-US" b="1" dirty="0">
                <a:effectLst/>
                <a:latin typeface="+mn-lt"/>
                <a:ea typeface="Calibri" panose="020F0502020204030204" pitchFamily="34" charset="0"/>
                <a:cs typeface="Times New Roman" panose="02020603050405020304" pitchFamily="18" charset="0"/>
              </a:rPr>
              <a:t>How can KSDE best support this work across systems in KS?</a:t>
            </a:r>
          </a:p>
          <a:p>
            <a:r>
              <a:rPr lang="en-US" b="1" dirty="0">
                <a:latin typeface="+mn-lt"/>
                <a:ea typeface="Calibri" panose="020F0502020204030204" pitchFamily="34" charset="0"/>
                <a:cs typeface="Times New Roman" panose="02020603050405020304" pitchFamily="18" charset="0"/>
              </a:rPr>
              <a:t>What can we do as curriculum leaders to support this work across the state?</a:t>
            </a:r>
            <a:endParaRPr lang="en-US" b="1" dirty="0">
              <a:effectLst/>
              <a:latin typeface="+mn-lt"/>
              <a:ea typeface="Calibri" panose="020F0502020204030204" pitchFamily="34" charset="0"/>
              <a:cs typeface="Times New Roman" panose="02020603050405020304" pitchFamily="18" charset="0"/>
            </a:endParaRPr>
          </a:p>
          <a:p>
            <a:pPr marL="0" indent="0">
              <a:buNone/>
            </a:pPr>
            <a:endParaRPr lang="en-US" b="1" dirty="0">
              <a:latin typeface="+mn-lt"/>
            </a:endParaRP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Focusing Direction</a:t>
            </a:r>
          </a:p>
        </p:txBody>
      </p:sp>
    </p:spTree>
    <p:extLst>
      <p:ext uri="{BB962C8B-B14F-4D97-AF65-F5344CB8AC3E}">
        <p14:creationId xmlns:p14="http://schemas.microsoft.com/office/powerpoint/2010/main" val="373108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a:xfrm>
            <a:off x="838199" y="1644073"/>
            <a:ext cx="10765971" cy="4532890"/>
          </a:xfrm>
        </p:spPr>
        <p:txBody>
          <a:bodyPr>
            <a:normAutofit/>
          </a:bodyPr>
          <a:lstStyle/>
          <a:p>
            <a:r>
              <a:rPr lang="en-US" b="1" dirty="0">
                <a:effectLst/>
                <a:latin typeface="+mn-lt"/>
                <a:ea typeface="Calibri" panose="020F0502020204030204" pitchFamily="34" charset="0"/>
                <a:cs typeface="Times New Roman" panose="02020603050405020304" pitchFamily="18" charset="0"/>
              </a:rPr>
              <a:t>How can KSDE best support this work across systems in KS?</a:t>
            </a:r>
          </a:p>
          <a:p>
            <a:r>
              <a:rPr lang="en-US" b="1" dirty="0">
                <a:latin typeface="+mn-lt"/>
                <a:ea typeface="Calibri" panose="020F0502020204030204" pitchFamily="34" charset="0"/>
                <a:cs typeface="Times New Roman" panose="02020603050405020304" pitchFamily="18" charset="0"/>
              </a:rPr>
              <a:t>What can we do as curriculum leaders to support this work across the state?</a:t>
            </a:r>
            <a:endParaRPr lang="en-US" b="1" dirty="0">
              <a:effectLst/>
              <a:latin typeface="+mn-lt"/>
              <a:ea typeface="Calibri" panose="020F0502020204030204" pitchFamily="34" charset="0"/>
              <a:cs typeface="Times New Roman" panose="02020603050405020304" pitchFamily="18" charset="0"/>
            </a:endParaRPr>
          </a:p>
          <a:p>
            <a:r>
              <a:rPr lang="en-US" b="1" dirty="0">
                <a:latin typeface="+mn-lt"/>
                <a:ea typeface="Calibri" panose="020F0502020204030204" pitchFamily="34" charset="0"/>
                <a:cs typeface="Times New Roman" panose="02020603050405020304" pitchFamily="18" charset="0"/>
              </a:rPr>
              <a:t>Are there things we would need to stop doing?</a:t>
            </a:r>
          </a:p>
          <a:p>
            <a:r>
              <a:rPr lang="en-US" b="1" dirty="0">
                <a:latin typeface="+mn-lt"/>
                <a:ea typeface="Calibri" panose="020F0502020204030204" pitchFamily="34" charset="0"/>
                <a:cs typeface="Times New Roman" panose="02020603050405020304" pitchFamily="18" charset="0"/>
              </a:rPr>
              <a:t>Are there things we would need to start doing?</a:t>
            </a:r>
          </a:p>
          <a:p>
            <a:endParaRPr lang="en-US" b="1" dirty="0">
              <a:latin typeface="+mn-lt"/>
              <a:ea typeface="Calibri" panose="020F0502020204030204" pitchFamily="34" charset="0"/>
              <a:cs typeface="Times New Roman" panose="02020603050405020304" pitchFamily="18" charset="0"/>
            </a:endParaRPr>
          </a:p>
          <a:p>
            <a:pPr marL="0" indent="0">
              <a:buNone/>
            </a:pPr>
            <a:r>
              <a:rPr lang="en-US" b="1" dirty="0">
                <a:latin typeface="+mn-lt"/>
                <a:ea typeface="Calibri" panose="020F0502020204030204" pitchFamily="34" charset="0"/>
                <a:cs typeface="Times New Roman" panose="02020603050405020304" pitchFamily="18" charset="0"/>
              </a:rPr>
              <a:t>Even when the goals are the right ones, they may not be experienced as connected ideas by the users (Fullan &amp; Quinn, 2016).</a:t>
            </a:r>
          </a:p>
          <a:p>
            <a:pPr marL="0" indent="0">
              <a:buNone/>
            </a:pPr>
            <a:endParaRPr lang="en-US" b="1" dirty="0">
              <a:latin typeface="+mn-lt"/>
            </a:endParaRP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Focusing Direction</a:t>
            </a:r>
          </a:p>
        </p:txBody>
      </p:sp>
    </p:spTree>
    <p:extLst>
      <p:ext uri="{BB962C8B-B14F-4D97-AF65-F5344CB8AC3E}">
        <p14:creationId xmlns:p14="http://schemas.microsoft.com/office/powerpoint/2010/main" val="152953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6"/>
          <p:cNvSpPr txBox="1">
            <a:spLocks noGrp="1"/>
          </p:cNvSpPr>
          <p:nvPr>
            <p:ph type="title"/>
          </p:nvPr>
        </p:nvSpPr>
        <p:spPr>
          <a:xfrm>
            <a:off x="1524000" y="1597891"/>
            <a:ext cx="7480000" cy="2728400"/>
          </a:xfrm>
          <a:prstGeom prst="rect">
            <a:avLst/>
          </a:prstGeom>
        </p:spPr>
        <p:txBody>
          <a:bodyPr spcFirstLastPara="1" vert="horz" wrap="square" lIns="91433" tIns="45700" rIns="91433" bIns="45700" rtlCol="0" anchor="ctr" anchorCtr="0">
            <a:noAutofit/>
          </a:bodyPr>
          <a:lstStyle/>
          <a:p>
            <a:r>
              <a:rPr lang="en"/>
              <a:t>Accreditation &amp; Design</a:t>
            </a:r>
            <a:endParaRPr/>
          </a:p>
        </p:txBody>
      </p:sp>
      <p:sp>
        <p:nvSpPr>
          <p:cNvPr id="394" name="Google Shape;394;p66"/>
          <p:cNvSpPr txBox="1">
            <a:spLocks noGrp="1"/>
          </p:cNvSpPr>
          <p:nvPr>
            <p:ph type="subTitle" idx="1"/>
          </p:nvPr>
        </p:nvSpPr>
        <p:spPr>
          <a:xfrm>
            <a:off x="1524000" y="3992933"/>
            <a:ext cx="7480000" cy="1037600"/>
          </a:xfrm>
          <a:prstGeom prst="rect">
            <a:avLst/>
          </a:prstGeom>
        </p:spPr>
        <p:txBody>
          <a:bodyPr spcFirstLastPara="1" vert="horz" wrap="square" lIns="91433" tIns="45700" rIns="91433" bIns="45700" rtlCol="0" anchor="t" anchorCtr="0">
            <a:noAutofit/>
          </a:bodyPr>
          <a:lstStyle/>
          <a:p>
            <a:pPr marL="0" indent="0"/>
            <a:r>
              <a:rPr lang="en"/>
              <a:t>Curriculum Leaders</a:t>
            </a:r>
            <a:endParaRPr/>
          </a:p>
          <a:p>
            <a:pPr marL="0" indent="0"/>
            <a:r>
              <a:rPr lang="en"/>
              <a:t>11.2.22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7"/>
          <p:cNvSpPr txBox="1">
            <a:spLocks noGrp="1"/>
          </p:cNvSpPr>
          <p:nvPr>
            <p:ph type="title"/>
          </p:nvPr>
        </p:nvSpPr>
        <p:spPr>
          <a:xfrm>
            <a:off x="197700" y="0"/>
            <a:ext cx="4829600" cy="833200"/>
          </a:xfrm>
          <a:prstGeom prst="rect">
            <a:avLst/>
          </a:prstGeom>
        </p:spPr>
        <p:txBody>
          <a:bodyPr spcFirstLastPara="1" vert="horz" wrap="square" lIns="91433" tIns="45700" rIns="91433" bIns="45700" rtlCol="0" anchor="b" anchorCtr="0">
            <a:noAutofit/>
          </a:bodyPr>
          <a:lstStyle/>
          <a:p>
            <a:pPr>
              <a:spcBef>
                <a:spcPts val="0"/>
              </a:spcBef>
            </a:pPr>
            <a:r>
              <a:rPr lang="en" sz="3467" b="1"/>
              <a:t>Perception vs. Reality</a:t>
            </a:r>
            <a:endParaRPr sz="3467" b="1"/>
          </a:p>
        </p:txBody>
      </p:sp>
      <p:sp>
        <p:nvSpPr>
          <p:cNvPr id="400" name="Google Shape;400;p67"/>
          <p:cNvSpPr txBox="1">
            <a:spLocks noGrp="1"/>
          </p:cNvSpPr>
          <p:nvPr>
            <p:ph type="body" idx="1"/>
          </p:nvPr>
        </p:nvSpPr>
        <p:spPr>
          <a:xfrm>
            <a:off x="7950895" y="457200"/>
            <a:ext cx="3404400" cy="5404000"/>
          </a:xfrm>
          <a:prstGeom prst="rect">
            <a:avLst/>
          </a:prstGeom>
        </p:spPr>
        <p:txBody>
          <a:bodyPr spcFirstLastPara="1" vert="horz" wrap="square" lIns="91433" tIns="45700" rIns="91433" bIns="45700" rtlCol="0" anchor="ctr" anchorCtr="0">
            <a:noAutofit/>
          </a:bodyPr>
          <a:lstStyle/>
          <a:p>
            <a:pPr marL="0" indent="0">
              <a:spcBef>
                <a:spcPts val="1067"/>
              </a:spcBef>
              <a:buNone/>
            </a:pPr>
            <a:endParaRPr/>
          </a:p>
        </p:txBody>
      </p:sp>
      <p:sp>
        <p:nvSpPr>
          <p:cNvPr id="401" name="Google Shape;401;p67"/>
          <p:cNvSpPr txBox="1">
            <a:spLocks noGrp="1"/>
          </p:cNvSpPr>
          <p:nvPr>
            <p:ph type="body" idx="2"/>
          </p:nvPr>
        </p:nvSpPr>
        <p:spPr>
          <a:xfrm>
            <a:off x="341533" y="1106567"/>
            <a:ext cx="4829600" cy="4762400"/>
          </a:xfrm>
          <a:prstGeom prst="rect">
            <a:avLst/>
          </a:prstGeom>
        </p:spPr>
        <p:txBody>
          <a:bodyPr spcFirstLastPara="1" vert="horz" wrap="square" lIns="91433" tIns="45700" rIns="91433" bIns="45700" rtlCol="0" anchor="t" anchorCtr="0">
            <a:noAutofit/>
          </a:bodyPr>
          <a:lstStyle/>
          <a:p>
            <a:pPr>
              <a:spcBef>
                <a:spcPts val="1067"/>
              </a:spcBef>
            </a:pPr>
            <a:r>
              <a:rPr lang="en" sz="2667" b="1" u="sng"/>
              <a:t>2 Truths &amp; a Lie</a:t>
            </a:r>
            <a:endParaRPr sz="2667" b="1" u="sng"/>
          </a:p>
          <a:p>
            <a:pPr marL="609585" indent="-474121">
              <a:spcBef>
                <a:spcPts val="1067"/>
              </a:spcBef>
              <a:buClr>
                <a:schemeClr val="dk1"/>
              </a:buClr>
              <a:buSzPts val="2000"/>
              <a:buAutoNum type="arabicPeriod"/>
            </a:pPr>
            <a:r>
              <a:rPr lang="en" sz="2667"/>
              <a:t>Write out three statements about yourself; two that are true, one that is false.</a:t>
            </a:r>
            <a:endParaRPr sz="2667"/>
          </a:p>
          <a:p>
            <a:pPr>
              <a:spcBef>
                <a:spcPts val="1067"/>
              </a:spcBef>
            </a:pPr>
            <a:endParaRPr sz="2667"/>
          </a:p>
          <a:p>
            <a:pPr marL="609585" indent="-474121">
              <a:spcBef>
                <a:spcPts val="1067"/>
              </a:spcBef>
              <a:buClr>
                <a:schemeClr val="dk1"/>
              </a:buClr>
              <a:buSzPts val="2000"/>
              <a:buAutoNum type="arabicPeriod"/>
            </a:pPr>
            <a:r>
              <a:rPr lang="en" sz="2667"/>
              <a:t>At your table, each person shares their three statements and the others try to guess which one is </a:t>
            </a:r>
            <a:r>
              <a:rPr lang="en" sz="2667" b="1"/>
              <a:t>false</a:t>
            </a:r>
            <a:r>
              <a:rPr lang="en" sz="2667"/>
              <a:t>.</a:t>
            </a:r>
            <a:endParaRPr sz="2667"/>
          </a:p>
          <a:p>
            <a:pPr>
              <a:spcBef>
                <a:spcPts val="1067"/>
              </a:spcBef>
            </a:pPr>
            <a:endParaRPr/>
          </a:p>
        </p:txBody>
      </p:sp>
      <p:pic>
        <p:nvPicPr>
          <p:cNvPr id="402" name="Google Shape;402;p67"/>
          <p:cNvPicPr preferRelativeResize="0"/>
          <p:nvPr/>
        </p:nvPicPr>
        <p:blipFill>
          <a:blip r:embed="rId3">
            <a:alphaModFix/>
          </a:blip>
          <a:stretch>
            <a:fillRect/>
          </a:stretch>
        </p:blipFill>
        <p:spPr>
          <a:xfrm>
            <a:off x="5535400" y="227701"/>
            <a:ext cx="6159933" cy="5711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8"/>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r>
              <a:rPr lang="en"/>
              <a:t>Accreditation &amp; Design Team</a:t>
            </a:r>
            <a:endParaRPr/>
          </a:p>
        </p:txBody>
      </p:sp>
      <p:sp>
        <p:nvSpPr>
          <p:cNvPr id="409" name="Google Shape;409;p68"/>
          <p:cNvSpPr txBox="1">
            <a:spLocks noGrp="1"/>
          </p:cNvSpPr>
          <p:nvPr>
            <p:ph type="body" idx="1"/>
          </p:nvPr>
        </p:nvSpPr>
        <p:spPr>
          <a:xfrm>
            <a:off x="2707800" y="3724635"/>
            <a:ext cx="1205600" cy="1111600"/>
          </a:xfrm>
          <a:prstGeom prst="rect">
            <a:avLst/>
          </a:prstGeom>
        </p:spPr>
        <p:txBody>
          <a:bodyPr spcFirstLastPara="1" vert="horz" wrap="square" lIns="91433" tIns="45700" rIns="91433" bIns="45700" rtlCol="0" anchor="t" anchorCtr="0">
            <a:noAutofit/>
          </a:bodyPr>
          <a:lstStyle/>
          <a:p>
            <a:pPr marL="0" indent="0" algn="ctr">
              <a:lnSpc>
                <a:spcPct val="100000"/>
              </a:lnSpc>
              <a:buNone/>
            </a:pPr>
            <a:r>
              <a:rPr lang="en" sz="1600"/>
              <a:t>Jake Steel, Special Projects</a:t>
            </a:r>
            <a:endParaRPr sz="1600"/>
          </a:p>
        </p:txBody>
      </p:sp>
      <p:pic>
        <p:nvPicPr>
          <p:cNvPr id="410" name="Google Shape;410;p68"/>
          <p:cNvPicPr preferRelativeResize="0"/>
          <p:nvPr/>
        </p:nvPicPr>
        <p:blipFill rotWithShape="1">
          <a:blip r:embed="rId3">
            <a:alphaModFix/>
          </a:blip>
          <a:srcRect l="1706" t="17627" r="7541"/>
          <a:stretch/>
        </p:blipFill>
        <p:spPr>
          <a:xfrm>
            <a:off x="4654418" y="1964068"/>
            <a:ext cx="1254300" cy="1465233"/>
          </a:xfrm>
          <a:prstGeom prst="rect">
            <a:avLst/>
          </a:prstGeom>
          <a:noFill/>
          <a:ln>
            <a:noFill/>
          </a:ln>
        </p:spPr>
      </p:pic>
      <p:pic>
        <p:nvPicPr>
          <p:cNvPr id="411" name="Google Shape;411;p68"/>
          <p:cNvPicPr preferRelativeResize="0"/>
          <p:nvPr/>
        </p:nvPicPr>
        <p:blipFill rotWithShape="1">
          <a:blip r:embed="rId4">
            <a:alphaModFix/>
          </a:blip>
          <a:srcRect l="14398"/>
          <a:stretch/>
        </p:blipFill>
        <p:spPr>
          <a:xfrm>
            <a:off x="2655600" y="1841338"/>
            <a:ext cx="1310000" cy="1530295"/>
          </a:xfrm>
          <a:prstGeom prst="rect">
            <a:avLst/>
          </a:prstGeom>
          <a:noFill/>
          <a:ln>
            <a:noFill/>
          </a:ln>
        </p:spPr>
      </p:pic>
      <p:pic>
        <p:nvPicPr>
          <p:cNvPr id="412" name="Google Shape;412;p68"/>
          <p:cNvPicPr preferRelativeResize="0"/>
          <p:nvPr/>
        </p:nvPicPr>
        <p:blipFill>
          <a:blip r:embed="rId5">
            <a:alphaModFix/>
          </a:blip>
          <a:stretch>
            <a:fillRect/>
          </a:stretch>
        </p:blipFill>
        <p:spPr>
          <a:xfrm>
            <a:off x="8640841" y="1904870"/>
            <a:ext cx="1145460" cy="1465233"/>
          </a:xfrm>
          <a:prstGeom prst="rect">
            <a:avLst/>
          </a:prstGeom>
          <a:noFill/>
          <a:ln>
            <a:noFill/>
          </a:ln>
        </p:spPr>
      </p:pic>
      <p:pic>
        <p:nvPicPr>
          <p:cNvPr id="413" name="Google Shape;413;p68"/>
          <p:cNvPicPr preferRelativeResize="0"/>
          <p:nvPr/>
        </p:nvPicPr>
        <p:blipFill>
          <a:blip r:embed="rId6">
            <a:alphaModFix/>
          </a:blip>
          <a:stretch>
            <a:fillRect/>
          </a:stretch>
        </p:blipFill>
        <p:spPr>
          <a:xfrm>
            <a:off x="6523489" y="1964150"/>
            <a:ext cx="1420295" cy="1465233"/>
          </a:xfrm>
          <a:prstGeom prst="rect">
            <a:avLst/>
          </a:prstGeom>
          <a:noFill/>
          <a:ln>
            <a:noFill/>
          </a:ln>
        </p:spPr>
      </p:pic>
      <p:pic>
        <p:nvPicPr>
          <p:cNvPr id="414" name="Google Shape;414;p68"/>
          <p:cNvPicPr preferRelativeResize="0"/>
          <p:nvPr/>
        </p:nvPicPr>
        <p:blipFill>
          <a:blip r:embed="rId7">
            <a:alphaModFix/>
          </a:blip>
          <a:stretch>
            <a:fillRect/>
          </a:stretch>
        </p:blipFill>
        <p:spPr>
          <a:xfrm>
            <a:off x="10348100" y="1895401"/>
            <a:ext cx="1039701" cy="1663335"/>
          </a:xfrm>
          <a:prstGeom prst="rect">
            <a:avLst/>
          </a:prstGeom>
          <a:noFill/>
          <a:ln>
            <a:noFill/>
          </a:ln>
        </p:spPr>
      </p:pic>
      <p:sp>
        <p:nvSpPr>
          <p:cNvPr id="415" name="Google Shape;415;p68"/>
          <p:cNvSpPr txBox="1">
            <a:spLocks noGrp="1"/>
          </p:cNvSpPr>
          <p:nvPr>
            <p:ph type="body" idx="1"/>
          </p:nvPr>
        </p:nvSpPr>
        <p:spPr>
          <a:xfrm>
            <a:off x="4626567" y="3782300"/>
            <a:ext cx="1310000" cy="1111600"/>
          </a:xfrm>
          <a:prstGeom prst="rect">
            <a:avLst/>
          </a:prstGeom>
        </p:spPr>
        <p:txBody>
          <a:bodyPr spcFirstLastPara="1" vert="horz" wrap="square" lIns="91433" tIns="45700" rIns="91433" bIns="45700" rtlCol="0" anchor="t" anchorCtr="0">
            <a:noAutofit/>
          </a:bodyPr>
          <a:lstStyle/>
          <a:p>
            <a:pPr marL="0" indent="0" algn="ctr">
              <a:lnSpc>
                <a:spcPct val="100000"/>
              </a:lnSpc>
              <a:buNone/>
            </a:pPr>
            <a:r>
              <a:rPr lang="en" sz="1600"/>
              <a:t>Sarah Perryman, Coordinator</a:t>
            </a:r>
            <a:endParaRPr sz="1600"/>
          </a:p>
        </p:txBody>
      </p:sp>
      <p:sp>
        <p:nvSpPr>
          <p:cNvPr id="416" name="Google Shape;416;p68"/>
          <p:cNvSpPr txBox="1">
            <a:spLocks noGrp="1"/>
          </p:cNvSpPr>
          <p:nvPr>
            <p:ph type="body" idx="1"/>
          </p:nvPr>
        </p:nvSpPr>
        <p:spPr>
          <a:xfrm>
            <a:off x="6543333" y="3782251"/>
            <a:ext cx="1310000" cy="1111600"/>
          </a:xfrm>
          <a:prstGeom prst="rect">
            <a:avLst/>
          </a:prstGeom>
        </p:spPr>
        <p:txBody>
          <a:bodyPr spcFirstLastPara="1" vert="horz" wrap="square" lIns="91433" tIns="45700" rIns="91433" bIns="45700" rtlCol="0" anchor="t" anchorCtr="0">
            <a:noAutofit/>
          </a:bodyPr>
          <a:lstStyle/>
          <a:p>
            <a:pPr marL="0" indent="0" algn="ctr">
              <a:lnSpc>
                <a:spcPct val="100000"/>
              </a:lnSpc>
              <a:buNone/>
            </a:pPr>
            <a:r>
              <a:rPr lang="en" sz="1600"/>
              <a:t>Catherine Chmidling, Assistant Director</a:t>
            </a:r>
            <a:endParaRPr sz="1600"/>
          </a:p>
        </p:txBody>
      </p:sp>
      <p:sp>
        <p:nvSpPr>
          <p:cNvPr id="417" name="Google Shape;417;p68"/>
          <p:cNvSpPr txBox="1">
            <a:spLocks noGrp="1"/>
          </p:cNvSpPr>
          <p:nvPr>
            <p:ph type="body" idx="1"/>
          </p:nvPr>
        </p:nvSpPr>
        <p:spPr>
          <a:xfrm>
            <a:off x="8558567" y="3723100"/>
            <a:ext cx="1310000" cy="1111600"/>
          </a:xfrm>
          <a:prstGeom prst="rect">
            <a:avLst/>
          </a:prstGeom>
        </p:spPr>
        <p:txBody>
          <a:bodyPr spcFirstLastPara="1" vert="horz" wrap="square" lIns="91433" tIns="45700" rIns="91433" bIns="45700" rtlCol="0" anchor="t" anchorCtr="0">
            <a:noAutofit/>
          </a:bodyPr>
          <a:lstStyle/>
          <a:p>
            <a:pPr marL="0" indent="0" algn="ctr">
              <a:lnSpc>
                <a:spcPct val="100000"/>
              </a:lnSpc>
              <a:buNone/>
            </a:pPr>
            <a:r>
              <a:rPr lang="en" sz="1600"/>
              <a:t>Myron Melton, Assistant Director</a:t>
            </a:r>
            <a:endParaRPr sz="1600"/>
          </a:p>
        </p:txBody>
      </p:sp>
      <p:sp>
        <p:nvSpPr>
          <p:cNvPr id="418" name="Google Shape;418;p68"/>
          <p:cNvSpPr txBox="1">
            <a:spLocks noGrp="1"/>
          </p:cNvSpPr>
          <p:nvPr>
            <p:ph type="body" idx="1"/>
          </p:nvPr>
        </p:nvSpPr>
        <p:spPr>
          <a:xfrm>
            <a:off x="10274851" y="3763400"/>
            <a:ext cx="1310000" cy="1111600"/>
          </a:xfrm>
          <a:prstGeom prst="rect">
            <a:avLst/>
          </a:prstGeom>
        </p:spPr>
        <p:txBody>
          <a:bodyPr spcFirstLastPara="1" vert="horz" wrap="square" lIns="91433" tIns="45700" rIns="91433" bIns="45700" rtlCol="0" anchor="t" anchorCtr="0">
            <a:noAutofit/>
          </a:bodyPr>
          <a:lstStyle/>
          <a:p>
            <a:pPr marL="0" indent="0" algn="ctr">
              <a:lnSpc>
                <a:spcPct val="100000"/>
              </a:lnSpc>
              <a:buNone/>
            </a:pPr>
            <a:r>
              <a:rPr lang="en" sz="1600"/>
              <a:t>Jay Scott, Director</a:t>
            </a:r>
            <a:endParaRPr sz="1600"/>
          </a:p>
        </p:txBody>
      </p:sp>
      <p:pic>
        <p:nvPicPr>
          <p:cNvPr id="419" name="Google Shape;419;p68"/>
          <p:cNvPicPr preferRelativeResize="0"/>
          <p:nvPr/>
        </p:nvPicPr>
        <p:blipFill>
          <a:blip r:embed="rId8">
            <a:alphaModFix/>
          </a:blip>
          <a:stretch>
            <a:fillRect/>
          </a:stretch>
        </p:blipFill>
        <p:spPr>
          <a:xfrm>
            <a:off x="799434" y="1841318"/>
            <a:ext cx="1145468" cy="1527257"/>
          </a:xfrm>
          <a:prstGeom prst="rect">
            <a:avLst/>
          </a:prstGeom>
          <a:noFill/>
          <a:ln>
            <a:noFill/>
          </a:ln>
        </p:spPr>
      </p:pic>
      <p:sp>
        <p:nvSpPr>
          <p:cNvPr id="420" name="Google Shape;420;p68"/>
          <p:cNvSpPr txBox="1">
            <a:spLocks noGrp="1"/>
          </p:cNvSpPr>
          <p:nvPr>
            <p:ph type="body" idx="1"/>
          </p:nvPr>
        </p:nvSpPr>
        <p:spPr>
          <a:xfrm>
            <a:off x="600567" y="3723100"/>
            <a:ext cx="1543200" cy="1111600"/>
          </a:xfrm>
          <a:prstGeom prst="rect">
            <a:avLst/>
          </a:prstGeom>
        </p:spPr>
        <p:txBody>
          <a:bodyPr spcFirstLastPara="1" vert="horz" wrap="square" lIns="91433" tIns="45700" rIns="91433" bIns="45700" rtlCol="0" anchor="t" anchorCtr="0">
            <a:noAutofit/>
          </a:bodyPr>
          <a:lstStyle/>
          <a:p>
            <a:pPr marL="0" indent="0" algn="ctr">
              <a:lnSpc>
                <a:spcPct val="100000"/>
              </a:lnSpc>
              <a:buNone/>
            </a:pPr>
            <a:r>
              <a:rPr lang="en" sz="1600"/>
              <a:t>Andrea Pagán, Administrative Specialist</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9"/>
          <p:cNvSpPr txBox="1">
            <a:spLocks noGrp="1"/>
          </p:cNvSpPr>
          <p:nvPr>
            <p:ph type="title"/>
          </p:nvPr>
        </p:nvSpPr>
        <p:spPr>
          <a:xfrm>
            <a:off x="453207" y="303300"/>
            <a:ext cx="11285600" cy="994400"/>
          </a:xfrm>
          <a:prstGeom prst="rect">
            <a:avLst/>
          </a:prstGeom>
        </p:spPr>
        <p:txBody>
          <a:bodyPr spcFirstLastPara="1" vert="horz" wrap="square" lIns="91433" tIns="45700" rIns="91433" bIns="45700" rtlCol="0" anchor="ctr" anchorCtr="0">
            <a:noAutofit/>
          </a:bodyPr>
          <a:lstStyle/>
          <a:p>
            <a:pPr algn="ctr"/>
            <a:r>
              <a:rPr lang="en"/>
              <a:t>Accreditation &amp; Design Team Mission</a:t>
            </a:r>
            <a:endParaRPr/>
          </a:p>
        </p:txBody>
      </p:sp>
      <p:sp>
        <p:nvSpPr>
          <p:cNvPr id="427" name="Google Shape;427;p69"/>
          <p:cNvSpPr txBox="1">
            <a:spLocks noGrp="1"/>
          </p:cNvSpPr>
          <p:nvPr>
            <p:ph type="body" idx="1"/>
          </p:nvPr>
        </p:nvSpPr>
        <p:spPr>
          <a:xfrm>
            <a:off x="838200" y="1827341"/>
            <a:ext cx="10515600" cy="4351200"/>
          </a:xfrm>
          <a:prstGeom prst="rect">
            <a:avLst/>
          </a:prstGeom>
        </p:spPr>
        <p:txBody>
          <a:bodyPr spcFirstLastPara="1" vert="horz" wrap="square" lIns="91433" tIns="45700" rIns="91433" bIns="45700" rtlCol="0" anchor="t" anchorCtr="0">
            <a:noAutofit/>
          </a:bodyPr>
          <a:lstStyle/>
          <a:p>
            <a:pPr marL="0" indent="0" algn="ctr">
              <a:lnSpc>
                <a:spcPct val="100000"/>
              </a:lnSpc>
              <a:spcBef>
                <a:spcPts val="0"/>
              </a:spcBef>
              <a:buNone/>
            </a:pPr>
            <a:r>
              <a:rPr lang="en" sz="3867">
                <a:latin typeface="Arial"/>
                <a:ea typeface="Arial"/>
                <a:cs typeface="Arial"/>
                <a:sym typeface="Arial"/>
              </a:rPr>
              <a:t>Within a system of accreditation and design, provide </a:t>
            </a:r>
            <a:r>
              <a:rPr lang="en" sz="3867" b="1">
                <a:latin typeface="Arial"/>
                <a:ea typeface="Arial"/>
                <a:cs typeface="Arial"/>
                <a:sym typeface="Arial"/>
              </a:rPr>
              <a:t>accountability</a:t>
            </a:r>
            <a:r>
              <a:rPr lang="en" sz="3867">
                <a:latin typeface="Arial"/>
                <a:ea typeface="Arial"/>
                <a:cs typeface="Arial"/>
                <a:sym typeface="Arial"/>
              </a:rPr>
              <a:t> along with </a:t>
            </a:r>
            <a:r>
              <a:rPr lang="en" sz="3867" b="1">
                <a:latin typeface="Arial"/>
                <a:ea typeface="Arial"/>
                <a:cs typeface="Arial"/>
                <a:sym typeface="Arial"/>
              </a:rPr>
              <a:t>support</a:t>
            </a:r>
            <a:r>
              <a:rPr lang="en" sz="3867">
                <a:latin typeface="Arial"/>
                <a:ea typeface="Arial"/>
                <a:cs typeface="Arial"/>
                <a:sym typeface="Arial"/>
              </a:rPr>
              <a:t> to move systems toward ensuring the success of each student.</a:t>
            </a:r>
            <a:endParaRPr sz="5467"/>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0"/>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rmAutofit/>
          </a:bodyPr>
          <a:lstStyle/>
          <a:p>
            <a:r>
              <a:rPr lang="en"/>
              <a:t>What is a Comprehensive Needs Analysis?	</a:t>
            </a:r>
            <a:endParaRPr/>
          </a:p>
        </p:txBody>
      </p:sp>
      <p:sp>
        <p:nvSpPr>
          <p:cNvPr id="433" name="Google Shape;433;p70"/>
          <p:cNvSpPr txBox="1">
            <a:spLocks noGrp="1"/>
          </p:cNvSpPr>
          <p:nvPr>
            <p:ph type="body" idx="1"/>
          </p:nvPr>
        </p:nvSpPr>
        <p:spPr>
          <a:xfrm>
            <a:off x="635000" y="1927233"/>
            <a:ext cx="5661600" cy="4351200"/>
          </a:xfrm>
          <a:prstGeom prst="rect">
            <a:avLst/>
          </a:prstGeom>
        </p:spPr>
        <p:txBody>
          <a:bodyPr spcFirstLastPara="1" vert="horz" wrap="square" lIns="91433" tIns="45700" rIns="91433" bIns="45700" rtlCol="0" anchor="t" anchorCtr="0">
            <a:noAutofit/>
          </a:bodyPr>
          <a:lstStyle/>
          <a:p>
            <a:pPr indent="-437716">
              <a:lnSpc>
                <a:spcPct val="150000"/>
              </a:lnSpc>
              <a:buSzPts val="1570"/>
              <a:buChar char="●"/>
            </a:pPr>
            <a:r>
              <a:rPr lang="en" sz="2093"/>
              <a:t>Alignment to the </a:t>
            </a:r>
            <a:r>
              <a:rPr lang="en" sz="2093" b="1">
                <a:latin typeface="Open Sans"/>
                <a:ea typeface="Open Sans"/>
                <a:cs typeface="Open Sans"/>
                <a:sym typeface="Open Sans"/>
              </a:rPr>
              <a:t>vision</a:t>
            </a:r>
            <a:endParaRPr sz="2093" b="1">
              <a:latin typeface="Open Sans"/>
              <a:ea typeface="Open Sans"/>
              <a:cs typeface="Open Sans"/>
              <a:sym typeface="Open Sans"/>
            </a:endParaRPr>
          </a:p>
          <a:p>
            <a:pPr indent="-437716">
              <a:lnSpc>
                <a:spcPct val="150000"/>
              </a:lnSpc>
              <a:spcBef>
                <a:spcPts val="0"/>
              </a:spcBef>
              <a:buSzPts val="1570"/>
              <a:buChar char="●"/>
            </a:pPr>
            <a:r>
              <a:rPr lang="en" sz="2093" b="1"/>
              <a:t>Quantitative</a:t>
            </a:r>
            <a:r>
              <a:rPr lang="en" sz="2093"/>
              <a:t> and </a:t>
            </a:r>
            <a:r>
              <a:rPr lang="en" sz="2093" b="1"/>
              <a:t>qualitative </a:t>
            </a:r>
            <a:endParaRPr sz="2093" b="1"/>
          </a:p>
          <a:p>
            <a:pPr indent="-437716">
              <a:lnSpc>
                <a:spcPct val="150000"/>
              </a:lnSpc>
              <a:spcBef>
                <a:spcPts val="0"/>
              </a:spcBef>
              <a:buSzPts val="1570"/>
              <a:buChar char="●"/>
            </a:pPr>
            <a:r>
              <a:rPr lang="en" sz="2093"/>
              <a:t>Wide-range of </a:t>
            </a:r>
            <a:r>
              <a:rPr lang="en" sz="2093" b="1">
                <a:latin typeface="Open Sans"/>
                <a:ea typeface="Open Sans"/>
                <a:cs typeface="Open Sans"/>
                <a:sym typeface="Open Sans"/>
              </a:rPr>
              <a:t>stakeholder</a:t>
            </a:r>
            <a:r>
              <a:rPr lang="en" sz="2093"/>
              <a:t> input</a:t>
            </a:r>
            <a:endParaRPr sz="2093"/>
          </a:p>
          <a:p>
            <a:pPr indent="-437716">
              <a:lnSpc>
                <a:spcPct val="150000"/>
              </a:lnSpc>
              <a:spcBef>
                <a:spcPts val="0"/>
              </a:spcBef>
              <a:buSzPts val="1570"/>
              <a:buChar char="●"/>
            </a:pPr>
            <a:r>
              <a:rPr lang="en" sz="2093"/>
              <a:t>Identifies the </a:t>
            </a:r>
            <a:r>
              <a:rPr lang="en" sz="2093" b="1">
                <a:latin typeface="Open Sans"/>
                <a:ea typeface="Open Sans"/>
                <a:cs typeface="Open Sans"/>
                <a:sym typeface="Open Sans"/>
              </a:rPr>
              <a:t>root causes</a:t>
            </a:r>
            <a:endParaRPr sz="2093"/>
          </a:p>
          <a:p>
            <a:pPr indent="-437716">
              <a:lnSpc>
                <a:spcPct val="150000"/>
              </a:lnSpc>
              <a:spcBef>
                <a:spcPts val="0"/>
              </a:spcBef>
              <a:buSzPts val="1570"/>
              <a:buChar char="●"/>
            </a:pPr>
            <a:r>
              <a:rPr lang="en" sz="2093"/>
              <a:t>Root cause leads to</a:t>
            </a:r>
            <a:r>
              <a:rPr lang="en" sz="2093">
                <a:latin typeface="Open Sans Light"/>
                <a:ea typeface="Open Sans Light"/>
                <a:cs typeface="Open Sans Light"/>
                <a:sym typeface="Open Sans Light"/>
              </a:rPr>
              <a:t> </a:t>
            </a:r>
            <a:r>
              <a:rPr lang="en" sz="2093" b="1">
                <a:latin typeface="Open Sans"/>
                <a:ea typeface="Open Sans"/>
                <a:cs typeface="Open Sans"/>
                <a:sym typeface="Open Sans"/>
              </a:rPr>
              <a:t>Goals</a:t>
            </a:r>
            <a:endParaRPr sz="2093" b="1">
              <a:latin typeface="Open Sans"/>
              <a:ea typeface="Open Sans"/>
              <a:cs typeface="Open Sans"/>
              <a:sym typeface="Open Sans"/>
            </a:endParaRPr>
          </a:p>
          <a:p>
            <a:pPr indent="-437716">
              <a:lnSpc>
                <a:spcPct val="100000"/>
              </a:lnSpc>
              <a:spcBef>
                <a:spcPts val="0"/>
              </a:spcBef>
              <a:buSzPts val="1570"/>
              <a:buChar char="●"/>
            </a:pPr>
            <a:r>
              <a:rPr lang="en" sz="2093">
                <a:solidFill>
                  <a:schemeClr val="accent1"/>
                </a:solidFill>
              </a:rPr>
              <a:t>Defines </a:t>
            </a:r>
            <a:r>
              <a:rPr lang="en" sz="2093" b="1">
                <a:solidFill>
                  <a:schemeClr val="accent1"/>
                </a:solidFill>
                <a:latin typeface="Open Sans"/>
                <a:ea typeface="Open Sans"/>
                <a:cs typeface="Open Sans"/>
                <a:sym typeface="Open Sans"/>
              </a:rPr>
              <a:t>current state</a:t>
            </a:r>
            <a:r>
              <a:rPr lang="en" sz="2093">
                <a:solidFill>
                  <a:schemeClr val="accent1"/>
                </a:solidFill>
              </a:rPr>
              <a:t> and informs the path you take to get to the </a:t>
            </a:r>
            <a:r>
              <a:rPr lang="en" sz="2093" b="1">
                <a:solidFill>
                  <a:schemeClr val="accent1"/>
                </a:solidFill>
                <a:latin typeface="Open Sans"/>
                <a:ea typeface="Open Sans"/>
                <a:cs typeface="Open Sans"/>
                <a:sym typeface="Open Sans"/>
              </a:rPr>
              <a:t>desired state.</a:t>
            </a:r>
            <a:endParaRPr sz="2093" b="1">
              <a:solidFill>
                <a:schemeClr val="accent1"/>
              </a:solidFill>
              <a:latin typeface="Open Sans"/>
              <a:ea typeface="Open Sans"/>
              <a:cs typeface="Open Sans"/>
              <a:sym typeface="Open Sans"/>
            </a:endParaRPr>
          </a:p>
        </p:txBody>
      </p:sp>
      <p:sp>
        <p:nvSpPr>
          <p:cNvPr id="434" name="Google Shape;434;p70"/>
          <p:cNvSpPr txBox="1">
            <a:spLocks noGrp="1"/>
          </p:cNvSpPr>
          <p:nvPr>
            <p:ph type="body" idx="2"/>
          </p:nvPr>
        </p:nvSpPr>
        <p:spPr>
          <a:xfrm>
            <a:off x="6781800" y="1825625"/>
            <a:ext cx="5181600" cy="4351200"/>
          </a:xfrm>
          <a:prstGeom prst="rect">
            <a:avLst/>
          </a:prstGeom>
        </p:spPr>
        <p:txBody>
          <a:bodyPr spcFirstLastPara="1" vert="horz" wrap="square" lIns="91433" tIns="45700" rIns="91433" bIns="45700" rtlCol="0" anchor="t" anchorCtr="0">
            <a:normAutofit/>
          </a:bodyPr>
          <a:lstStyle/>
          <a:p>
            <a:pPr marL="0" indent="0">
              <a:buNone/>
            </a:pPr>
            <a:r>
              <a:rPr lang="en" sz="2000" b="1">
                <a:latin typeface="Open Sans"/>
                <a:ea typeface="Open Sans"/>
                <a:cs typeface="Open Sans"/>
                <a:sym typeface="Open Sans"/>
              </a:rPr>
              <a:t>Potential Data Sources:</a:t>
            </a:r>
            <a:endParaRPr sz="2000"/>
          </a:p>
          <a:p>
            <a:pPr indent="-431789">
              <a:buSzPts val="1500"/>
            </a:pPr>
            <a:r>
              <a:rPr lang="en" sz="2000"/>
              <a:t>System Accountability Report</a:t>
            </a:r>
            <a:endParaRPr sz="2000"/>
          </a:p>
          <a:p>
            <a:pPr indent="-431789">
              <a:spcBef>
                <a:spcPts val="0"/>
              </a:spcBef>
              <a:buClr>
                <a:srgbClr val="3171D1"/>
              </a:buClr>
              <a:buSzPts val="1500"/>
            </a:pPr>
            <a:r>
              <a:rPr lang="en" sz="2000">
                <a:solidFill>
                  <a:srgbClr val="3171D1"/>
                </a:solidFill>
              </a:rPr>
              <a:t>Component Baseline Analysis (CBA)</a:t>
            </a:r>
            <a:endParaRPr sz="2000">
              <a:solidFill>
                <a:srgbClr val="3171D1"/>
              </a:solidFill>
            </a:endParaRPr>
          </a:p>
          <a:p>
            <a:pPr indent="-431789">
              <a:spcBef>
                <a:spcPts val="0"/>
              </a:spcBef>
              <a:buClr>
                <a:srgbClr val="3171D1"/>
              </a:buClr>
              <a:buSzPts val="1500"/>
            </a:pPr>
            <a:r>
              <a:rPr lang="en" sz="2000">
                <a:solidFill>
                  <a:srgbClr val="3171D1"/>
                </a:solidFill>
              </a:rPr>
              <a:t>Star Recognition Rubrics</a:t>
            </a:r>
            <a:endParaRPr sz="2000">
              <a:solidFill>
                <a:srgbClr val="3171D1"/>
              </a:solidFill>
            </a:endParaRPr>
          </a:p>
          <a:p>
            <a:pPr indent="-431789">
              <a:spcBef>
                <a:spcPts val="0"/>
              </a:spcBef>
              <a:buClr>
                <a:srgbClr val="3171D1"/>
              </a:buClr>
              <a:buSzPts val="1500"/>
            </a:pPr>
            <a:r>
              <a:rPr lang="en" sz="2000">
                <a:solidFill>
                  <a:srgbClr val="3171D1"/>
                </a:solidFill>
              </a:rPr>
              <a:t>KCTC</a:t>
            </a:r>
            <a:endParaRPr sz="2000">
              <a:solidFill>
                <a:srgbClr val="3171D1"/>
              </a:solidFill>
            </a:endParaRPr>
          </a:p>
          <a:p>
            <a:pPr indent="-431789">
              <a:spcBef>
                <a:spcPts val="0"/>
              </a:spcBef>
              <a:buClr>
                <a:srgbClr val="3171D1"/>
              </a:buClr>
              <a:buSzPts val="1500"/>
            </a:pPr>
            <a:r>
              <a:rPr lang="en" sz="2000">
                <a:solidFill>
                  <a:srgbClr val="3171D1"/>
                </a:solidFill>
              </a:rPr>
              <a:t>Locally developed surveys</a:t>
            </a:r>
            <a:endParaRPr sz="2000">
              <a:solidFill>
                <a:srgbClr val="3171D1"/>
              </a:solidFill>
            </a:endParaRPr>
          </a:p>
          <a:p>
            <a:pPr indent="-431789">
              <a:spcBef>
                <a:spcPts val="0"/>
              </a:spcBef>
              <a:buClr>
                <a:srgbClr val="980000"/>
              </a:buClr>
              <a:buSzPts val="1500"/>
            </a:pPr>
            <a:r>
              <a:rPr lang="en" sz="2000">
                <a:solidFill>
                  <a:srgbClr val="980000"/>
                </a:solidFill>
              </a:rPr>
              <a:t>Kansas Assessment Program</a:t>
            </a:r>
            <a:endParaRPr sz="2000">
              <a:solidFill>
                <a:srgbClr val="980000"/>
              </a:solidFill>
            </a:endParaRPr>
          </a:p>
          <a:p>
            <a:pPr indent="-431789">
              <a:spcBef>
                <a:spcPts val="0"/>
              </a:spcBef>
              <a:buClr>
                <a:srgbClr val="980000"/>
              </a:buClr>
              <a:buSzPts val="1500"/>
            </a:pPr>
            <a:r>
              <a:rPr lang="en" sz="2000">
                <a:solidFill>
                  <a:srgbClr val="980000"/>
                </a:solidFill>
              </a:rPr>
              <a:t>Formative data (ex. Fastbridge, MAP)</a:t>
            </a:r>
            <a:endParaRPr sz="2000">
              <a:solidFill>
                <a:srgbClr val="980000"/>
              </a:solidFill>
            </a:endParaRPr>
          </a:p>
          <a:p>
            <a:pPr indent="-431789">
              <a:spcBef>
                <a:spcPts val="0"/>
              </a:spcBef>
              <a:buClr>
                <a:srgbClr val="980000"/>
              </a:buClr>
              <a:buSzPts val="1500"/>
            </a:pPr>
            <a:r>
              <a:rPr lang="en" sz="2000">
                <a:solidFill>
                  <a:srgbClr val="980000"/>
                </a:solidFill>
              </a:rPr>
              <a:t>Indicator data (absenteeism, office referrals, climate/culture measures, student engagement, etc.)</a:t>
            </a:r>
            <a:endParaRPr sz="2000">
              <a:solidFill>
                <a:srgbClr val="980000"/>
              </a:solidFill>
            </a:endParaRPr>
          </a:p>
          <a:p>
            <a:pPr marL="0" indent="0">
              <a:buNone/>
            </a:pPr>
            <a:r>
              <a:rPr lang="en" sz="2000" i="1"/>
              <a:t>Disaggregate Your Data!</a:t>
            </a:r>
            <a:endParaRPr sz="2000" i="1"/>
          </a:p>
        </p:txBody>
      </p:sp>
      <p:sp>
        <p:nvSpPr>
          <p:cNvPr id="435" name="Google Shape;435;p70"/>
          <p:cNvSpPr txBox="1"/>
          <p:nvPr/>
        </p:nvSpPr>
        <p:spPr>
          <a:xfrm>
            <a:off x="9448800" y="1"/>
            <a:ext cx="2718000" cy="902643"/>
          </a:xfrm>
          <a:prstGeom prst="rect">
            <a:avLst/>
          </a:prstGeom>
          <a:noFill/>
          <a:ln>
            <a:noFill/>
          </a:ln>
        </p:spPr>
        <p:txBody>
          <a:bodyPr spcFirstLastPara="1" wrap="square" lIns="121900" tIns="121900" rIns="121900" bIns="121900" anchor="t" anchorCtr="0">
            <a:spAutoFit/>
          </a:bodyPr>
          <a:lstStyle/>
          <a:p>
            <a:r>
              <a:rPr lang="en" sz="2133"/>
              <a:t>https://bit.ly/3zrEWdi</a:t>
            </a:r>
            <a:endParaRPr sz="2133"/>
          </a:p>
        </p:txBody>
      </p:sp>
      <p:sp>
        <p:nvSpPr>
          <p:cNvPr id="436" name="Google Shape;436;p70"/>
          <p:cNvSpPr txBox="1"/>
          <p:nvPr/>
        </p:nvSpPr>
        <p:spPr>
          <a:xfrm>
            <a:off x="1510733" y="5724934"/>
            <a:ext cx="9431200" cy="984845"/>
          </a:xfrm>
          <a:prstGeom prst="rect">
            <a:avLst/>
          </a:prstGeom>
          <a:noFill/>
          <a:ln>
            <a:noFill/>
          </a:ln>
        </p:spPr>
        <p:txBody>
          <a:bodyPr spcFirstLastPara="1" wrap="square" lIns="121900" tIns="121900" rIns="121900" bIns="121900" anchor="t" anchorCtr="0">
            <a:spAutoFit/>
          </a:bodyPr>
          <a:lstStyle/>
          <a:p>
            <a:pPr algn="ctr"/>
            <a:r>
              <a:rPr lang="en" sz="2400"/>
              <a:t>Informs and Informed by the Legislated Building Needs Assessment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C798E1-73FE-0BC6-E951-7EC281A94D9A}"/>
              </a:ext>
            </a:extLst>
          </p:cNvPr>
          <p:cNvSpPr>
            <a:spLocks noGrp="1"/>
          </p:cNvSpPr>
          <p:nvPr>
            <p:ph idx="1"/>
          </p:nvPr>
        </p:nvSpPr>
        <p:spPr/>
        <p:txBody>
          <a:bodyPr>
            <a:normAutofit/>
          </a:bodyPr>
          <a:lstStyle/>
          <a:p>
            <a:pPr marL="0" indent="0">
              <a:buNone/>
            </a:pPr>
            <a:r>
              <a:rPr lang="en-US" sz="4000" dirty="0"/>
              <a:t>Network:  Hotel Topeka</a:t>
            </a:r>
          </a:p>
          <a:p>
            <a:pPr marL="0" indent="0">
              <a:buNone/>
            </a:pPr>
            <a:endParaRPr lang="en-US" sz="4000" dirty="0"/>
          </a:p>
          <a:p>
            <a:pPr marL="0" indent="0">
              <a:buNone/>
            </a:pPr>
            <a:r>
              <a:rPr lang="en-US" sz="4000" dirty="0"/>
              <a:t>Password:  Spring22!</a:t>
            </a:r>
          </a:p>
        </p:txBody>
      </p:sp>
      <p:sp>
        <p:nvSpPr>
          <p:cNvPr id="4" name="Title 3">
            <a:extLst>
              <a:ext uri="{FF2B5EF4-FFF2-40B4-BE49-F238E27FC236}">
                <a16:creationId xmlns:a16="http://schemas.microsoft.com/office/drawing/2014/main" id="{8DE83B45-5839-8018-9C22-28E1063B5A11}"/>
              </a:ext>
            </a:extLst>
          </p:cNvPr>
          <p:cNvSpPr>
            <a:spLocks noGrp="1"/>
          </p:cNvSpPr>
          <p:nvPr>
            <p:ph type="title"/>
          </p:nvPr>
        </p:nvSpPr>
        <p:spPr/>
        <p:txBody>
          <a:bodyPr/>
          <a:lstStyle/>
          <a:p>
            <a:r>
              <a:rPr lang="en-US" dirty="0"/>
              <a:t>WIFI</a:t>
            </a:r>
          </a:p>
        </p:txBody>
      </p:sp>
    </p:spTree>
    <p:extLst>
      <p:ext uri="{BB962C8B-B14F-4D97-AF65-F5344CB8AC3E}">
        <p14:creationId xmlns:p14="http://schemas.microsoft.com/office/powerpoint/2010/main" val="353615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1"/>
          <p:cNvSpPr txBox="1">
            <a:spLocks noGrp="1"/>
          </p:cNvSpPr>
          <p:nvPr>
            <p:ph type="title"/>
          </p:nvPr>
        </p:nvSpPr>
        <p:spPr>
          <a:xfrm>
            <a:off x="838200" y="2766219"/>
            <a:ext cx="10515600" cy="1325600"/>
          </a:xfrm>
          <a:prstGeom prst="rect">
            <a:avLst/>
          </a:prstGeom>
        </p:spPr>
        <p:txBody>
          <a:bodyPr spcFirstLastPara="1" vert="horz" wrap="square" lIns="91433" tIns="45700" rIns="91433" bIns="45700" rtlCol="0" anchor="ctr" anchorCtr="0">
            <a:noAutofit/>
          </a:bodyPr>
          <a:lstStyle/>
          <a:p>
            <a:r>
              <a:rPr lang="en"/>
              <a:t>Real Data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0CD4-D710-402D-8560-74DFCBE2E8FA}"/>
              </a:ext>
            </a:extLst>
          </p:cNvPr>
          <p:cNvSpPr/>
          <p:nvPr/>
        </p:nvSpPr>
        <p:spPr>
          <a:xfrm>
            <a:off x="334673"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(Bottom)</a:t>
            </a:r>
          </a:p>
        </p:txBody>
      </p:sp>
      <p:sp>
        <p:nvSpPr>
          <p:cNvPr id="11" name="Rectangle 10">
            <a:extLst>
              <a:ext uri="{FF2B5EF4-FFF2-40B4-BE49-F238E27FC236}">
                <a16:creationId xmlns:a16="http://schemas.microsoft.com/office/drawing/2014/main" id="{640759B8-38C7-4D94-BF2B-EBBC8A6D3490}"/>
              </a:ext>
            </a:extLst>
          </p:cNvPr>
          <p:cNvSpPr/>
          <p:nvPr/>
        </p:nvSpPr>
        <p:spPr>
          <a:xfrm>
            <a:off x="1796760"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(Top)</a:t>
            </a:r>
          </a:p>
        </p:txBody>
      </p:sp>
      <p:sp>
        <p:nvSpPr>
          <p:cNvPr id="12" name="Rectangle 11">
            <a:extLst>
              <a:ext uri="{FF2B5EF4-FFF2-40B4-BE49-F238E27FC236}">
                <a16:creationId xmlns:a16="http://schemas.microsoft.com/office/drawing/2014/main" id="{324BEA94-5587-4C17-8E2A-170082E2CC87}"/>
              </a:ext>
            </a:extLst>
          </p:cNvPr>
          <p:cNvSpPr/>
          <p:nvPr/>
        </p:nvSpPr>
        <p:spPr>
          <a:xfrm>
            <a:off x="3274867"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(Bottom)</a:t>
            </a:r>
          </a:p>
        </p:txBody>
      </p:sp>
      <p:sp>
        <p:nvSpPr>
          <p:cNvPr id="13" name="Rectangle 12">
            <a:extLst>
              <a:ext uri="{FF2B5EF4-FFF2-40B4-BE49-F238E27FC236}">
                <a16:creationId xmlns:a16="http://schemas.microsoft.com/office/drawing/2014/main" id="{16820114-2A0A-40F1-A9EF-5B2E97002C15}"/>
              </a:ext>
            </a:extLst>
          </p:cNvPr>
          <p:cNvSpPr/>
          <p:nvPr/>
        </p:nvSpPr>
        <p:spPr>
          <a:xfrm>
            <a:off x="47529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(Top)</a:t>
            </a:r>
          </a:p>
        </p:txBody>
      </p:sp>
      <p:sp>
        <p:nvSpPr>
          <p:cNvPr id="14" name="Rectangle 13">
            <a:extLst>
              <a:ext uri="{FF2B5EF4-FFF2-40B4-BE49-F238E27FC236}">
                <a16:creationId xmlns:a16="http://schemas.microsoft.com/office/drawing/2014/main" id="{59E34C4D-FC09-43BB-B848-F892EDEFB84D}"/>
              </a:ext>
            </a:extLst>
          </p:cNvPr>
          <p:cNvSpPr/>
          <p:nvPr/>
        </p:nvSpPr>
        <p:spPr>
          <a:xfrm>
            <a:off x="61817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(Bottom)</a:t>
            </a:r>
          </a:p>
        </p:txBody>
      </p:sp>
      <p:sp>
        <p:nvSpPr>
          <p:cNvPr id="15" name="Rectangle 14">
            <a:extLst>
              <a:ext uri="{FF2B5EF4-FFF2-40B4-BE49-F238E27FC236}">
                <a16:creationId xmlns:a16="http://schemas.microsoft.com/office/drawing/2014/main" id="{E3A6E431-0B0F-4ED6-B39F-763AE2C41FBE}"/>
              </a:ext>
            </a:extLst>
          </p:cNvPr>
          <p:cNvSpPr/>
          <p:nvPr/>
        </p:nvSpPr>
        <p:spPr>
          <a:xfrm>
            <a:off x="76104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(Top)</a:t>
            </a:r>
          </a:p>
        </p:txBody>
      </p:sp>
      <p:sp>
        <p:nvSpPr>
          <p:cNvPr id="16" name="Rectangle 15">
            <a:extLst>
              <a:ext uri="{FF2B5EF4-FFF2-40B4-BE49-F238E27FC236}">
                <a16:creationId xmlns:a16="http://schemas.microsoft.com/office/drawing/2014/main" id="{D60153FF-408E-40AF-B87B-6FF35B72ACDC}"/>
              </a:ext>
            </a:extLst>
          </p:cNvPr>
          <p:cNvSpPr/>
          <p:nvPr/>
        </p:nvSpPr>
        <p:spPr>
          <a:xfrm>
            <a:off x="9086201"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(Bottom)</a:t>
            </a:r>
          </a:p>
        </p:txBody>
      </p:sp>
      <p:sp>
        <p:nvSpPr>
          <p:cNvPr id="17" name="Rectangle 16">
            <a:extLst>
              <a:ext uri="{FF2B5EF4-FFF2-40B4-BE49-F238E27FC236}">
                <a16:creationId xmlns:a16="http://schemas.microsoft.com/office/drawing/2014/main" id="{37FD6391-6A45-4782-A4DC-B4A25062F6C9}"/>
              </a:ext>
            </a:extLst>
          </p:cNvPr>
          <p:cNvSpPr/>
          <p:nvPr/>
        </p:nvSpPr>
        <p:spPr>
          <a:xfrm>
            <a:off x="10561927"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(Top)</a:t>
            </a:r>
          </a:p>
        </p:txBody>
      </p:sp>
      <p:sp>
        <p:nvSpPr>
          <p:cNvPr id="23" name="Rectangle 22">
            <a:extLst>
              <a:ext uri="{FF2B5EF4-FFF2-40B4-BE49-F238E27FC236}">
                <a16:creationId xmlns:a16="http://schemas.microsoft.com/office/drawing/2014/main" id="{6D24F77B-56A9-4593-9883-22660CD3905F}"/>
              </a:ext>
            </a:extLst>
          </p:cNvPr>
          <p:cNvSpPr/>
          <p:nvPr/>
        </p:nvSpPr>
        <p:spPr>
          <a:xfrm>
            <a:off x="110836" y="100189"/>
            <a:ext cx="11970327" cy="971671"/>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b="1" dirty="0">
                <a:solidFill>
                  <a:prstClr val="white"/>
                </a:solidFill>
                <a:latin typeface="Open Sans Light"/>
              </a:rPr>
              <a:t>Kansas State Assessment Performance Correlated with Graduation Rates and Postsecondary Effective Rates</a:t>
            </a:r>
          </a:p>
          <a:p>
            <a:pPr algn="ctr" defTabSz="914377"/>
            <a:r>
              <a:rPr lang="en-US" sz="1200" b="1" dirty="0">
                <a:solidFill>
                  <a:prstClr val="white"/>
                </a:solidFill>
                <a:latin typeface="Open Sans Light"/>
              </a:rPr>
              <a:t>2017 and 2018 10</a:t>
            </a:r>
            <a:r>
              <a:rPr lang="en-US" sz="1200" b="1" baseline="30000" dirty="0">
                <a:solidFill>
                  <a:prstClr val="white"/>
                </a:solidFill>
                <a:latin typeface="Open Sans Light"/>
              </a:rPr>
              <a:t>th</a:t>
            </a:r>
            <a:r>
              <a:rPr lang="en-US" sz="1200" b="1" dirty="0">
                <a:solidFill>
                  <a:prstClr val="white"/>
                </a:solidFill>
                <a:latin typeface="Open Sans Light"/>
              </a:rPr>
              <a:t> Graders (Approximately 70,000 Students)</a:t>
            </a:r>
          </a:p>
          <a:p>
            <a:pPr algn="ctr" defTabSz="914377"/>
            <a:r>
              <a:rPr lang="en-US" sz="1200" b="1" dirty="0">
                <a:solidFill>
                  <a:prstClr val="white"/>
                </a:solidFill>
                <a:latin typeface="Open Sans Light"/>
              </a:rPr>
              <a:t>English Language Arts &amp; Math</a:t>
            </a:r>
          </a:p>
        </p:txBody>
      </p:sp>
      <p:sp>
        <p:nvSpPr>
          <p:cNvPr id="2" name="Slide Number Placeholder 1">
            <a:extLst>
              <a:ext uri="{FF2B5EF4-FFF2-40B4-BE49-F238E27FC236}">
                <a16:creationId xmlns:a16="http://schemas.microsoft.com/office/drawing/2014/main" id="{B6C1F29C-7BF8-4CEA-8FD3-5FAD13B3764F}"/>
              </a:ext>
            </a:extLst>
          </p:cNvPr>
          <p:cNvSpPr>
            <a:spLocks noGrp="1"/>
          </p:cNvSpPr>
          <p:nvPr>
            <p:ph type="sldNum" sz="quarter" idx="12"/>
          </p:nvPr>
        </p:nvSpPr>
        <p:spPr/>
        <p:txBody>
          <a:bodyPr/>
          <a:lstStyle/>
          <a:p>
            <a:pPr defTabSz="914377"/>
            <a:fld id="{7FD1F73E-0BBA-472D-89D7-AA97411977D3}" type="slidenum">
              <a:rPr lang="en-US">
                <a:solidFill>
                  <a:srgbClr val="12284C">
                    <a:tint val="75000"/>
                  </a:srgbClr>
                </a:solidFill>
                <a:latin typeface="Open Sans Light"/>
              </a:rPr>
              <a:pPr defTabSz="914377"/>
              <a:t>21</a:t>
            </a:fld>
            <a:endParaRPr lang="en-US">
              <a:solidFill>
                <a:srgbClr val="12284C">
                  <a:tint val="75000"/>
                </a:srgbClr>
              </a:solidFill>
              <a:latin typeface="Open Sans Light"/>
            </a:endParaRPr>
          </a:p>
        </p:txBody>
      </p:sp>
      <p:graphicFrame>
        <p:nvGraphicFramePr>
          <p:cNvPr id="7" name="Chart 6">
            <a:extLst>
              <a:ext uri="{FF2B5EF4-FFF2-40B4-BE49-F238E27FC236}">
                <a16:creationId xmlns:a16="http://schemas.microsoft.com/office/drawing/2014/main" id="{A7E6B0C1-CE3E-C6C6-6AAF-FC34AAA7BAC8}"/>
              </a:ext>
            </a:extLst>
          </p:cNvPr>
          <p:cNvGraphicFramePr>
            <a:graphicFrameLocks/>
          </p:cNvGraphicFramePr>
          <p:nvPr/>
        </p:nvGraphicFramePr>
        <p:xfrm>
          <a:off x="110836" y="1071860"/>
          <a:ext cx="11970328" cy="48526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9E197918-B41E-4D25-AC31-00AA9FC621BE}"/>
              </a:ext>
            </a:extLst>
          </p:cNvPr>
          <p:cNvSpPr/>
          <p:nvPr/>
        </p:nvSpPr>
        <p:spPr>
          <a:xfrm>
            <a:off x="511610" y="1168172"/>
            <a:ext cx="2623415" cy="4667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schemeClr val="bg1"/>
                </a:solidFill>
                <a:latin typeface="Open Sans Light"/>
              </a:rPr>
              <a:t>ELA – Graduation Rate</a:t>
            </a:r>
          </a:p>
        </p:txBody>
      </p:sp>
      <p:sp>
        <p:nvSpPr>
          <p:cNvPr id="18" name="Rectangle 17">
            <a:extLst>
              <a:ext uri="{FF2B5EF4-FFF2-40B4-BE49-F238E27FC236}">
                <a16:creationId xmlns:a16="http://schemas.microsoft.com/office/drawing/2014/main" id="{21F24D55-3E81-4A9E-892B-85AB407B5A49}"/>
              </a:ext>
            </a:extLst>
          </p:cNvPr>
          <p:cNvSpPr/>
          <p:nvPr/>
        </p:nvSpPr>
        <p:spPr>
          <a:xfrm>
            <a:off x="3338513" y="1168172"/>
            <a:ext cx="2623416" cy="466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Graduation Rate</a:t>
            </a:r>
          </a:p>
        </p:txBody>
      </p:sp>
      <p:sp>
        <p:nvSpPr>
          <p:cNvPr id="8" name="Rectangle 7">
            <a:extLst>
              <a:ext uri="{FF2B5EF4-FFF2-40B4-BE49-F238E27FC236}">
                <a16:creationId xmlns:a16="http://schemas.microsoft.com/office/drawing/2014/main" id="{9DC68FE8-20D5-73F2-7D77-96513D492A68}"/>
              </a:ext>
            </a:extLst>
          </p:cNvPr>
          <p:cNvSpPr/>
          <p:nvPr/>
        </p:nvSpPr>
        <p:spPr>
          <a:xfrm>
            <a:off x="6165417" y="1159171"/>
            <a:ext cx="2623416" cy="46672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ELA – Postsecondary Effective Rate</a:t>
            </a:r>
          </a:p>
        </p:txBody>
      </p:sp>
      <p:sp>
        <p:nvSpPr>
          <p:cNvPr id="9" name="Rectangle 8">
            <a:extLst>
              <a:ext uri="{FF2B5EF4-FFF2-40B4-BE49-F238E27FC236}">
                <a16:creationId xmlns:a16="http://schemas.microsoft.com/office/drawing/2014/main" id="{A13B671D-E803-4FD9-A1B7-357F91F1CA8E}"/>
              </a:ext>
            </a:extLst>
          </p:cNvPr>
          <p:cNvSpPr/>
          <p:nvPr/>
        </p:nvSpPr>
        <p:spPr>
          <a:xfrm>
            <a:off x="8992321" y="1168172"/>
            <a:ext cx="2623416" cy="4667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Postsecondary Effective Rate</a:t>
            </a:r>
          </a:p>
        </p:txBody>
      </p:sp>
    </p:spTree>
    <p:extLst>
      <p:ext uri="{BB962C8B-B14F-4D97-AF65-F5344CB8AC3E}">
        <p14:creationId xmlns:p14="http://schemas.microsoft.com/office/powerpoint/2010/main" val="1289996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3"/>
          <p:cNvSpPr txBox="1">
            <a:spLocks noGrp="1"/>
          </p:cNvSpPr>
          <p:nvPr>
            <p:ph type="title"/>
          </p:nvPr>
        </p:nvSpPr>
        <p:spPr>
          <a:xfrm>
            <a:off x="838200" y="2766219"/>
            <a:ext cx="10515600" cy="1325600"/>
          </a:xfrm>
          <a:prstGeom prst="rect">
            <a:avLst/>
          </a:prstGeom>
        </p:spPr>
        <p:txBody>
          <a:bodyPr spcFirstLastPara="1" vert="horz" wrap="square" lIns="91433" tIns="45700" rIns="91433" bIns="45700" rtlCol="0" anchor="ctr" anchorCtr="0">
            <a:noAutofit/>
          </a:bodyPr>
          <a:lstStyle/>
          <a:p>
            <a:r>
              <a:rPr lang="en"/>
              <a:t>Perception Data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4"/>
          <p:cNvSpPr txBox="1">
            <a:spLocks noGrp="1"/>
          </p:cNvSpPr>
          <p:nvPr>
            <p:ph type="title"/>
          </p:nvPr>
        </p:nvSpPr>
        <p:spPr>
          <a:xfrm>
            <a:off x="636600" y="285167"/>
            <a:ext cx="6603200" cy="1060800"/>
          </a:xfrm>
          <a:prstGeom prst="rect">
            <a:avLst/>
          </a:prstGeom>
        </p:spPr>
        <p:txBody>
          <a:bodyPr spcFirstLastPara="1" vert="horz" wrap="square" lIns="91433" tIns="45700" rIns="91433" bIns="45700" rtlCol="0" anchor="b" anchorCtr="0">
            <a:noAutofit/>
          </a:bodyPr>
          <a:lstStyle/>
          <a:p>
            <a:r>
              <a:rPr lang="en"/>
              <a:t>Component Baseline Analysis</a:t>
            </a:r>
            <a:endParaRPr/>
          </a:p>
        </p:txBody>
      </p:sp>
      <p:sp>
        <p:nvSpPr>
          <p:cNvPr id="458" name="Google Shape;458;p74"/>
          <p:cNvSpPr txBox="1">
            <a:spLocks noGrp="1"/>
          </p:cNvSpPr>
          <p:nvPr>
            <p:ph type="body" idx="1"/>
          </p:nvPr>
        </p:nvSpPr>
        <p:spPr>
          <a:xfrm>
            <a:off x="674867" y="1610900"/>
            <a:ext cx="7590400" cy="4388400"/>
          </a:xfrm>
          <a:prstGeom prst="rect">
            <a:avLst/>
          </a:prstGeom>
        </p:spPr>
        <p:txBody>
          <a:bodyPr spcFirstLastPara="1" vert="horz" wrap="square" lIns="91433" tIns="45700" rIns="91433" bIns="45700" rtlCol="0" anchor="t" anchorCtr="0">
            <a:noAutofit/>
          </a:bodyPr>
          <a:lstStyle/>
          <a:p>
            <a:pPr marL="0" indent="0"/>
            <a:r>
              <a:rPr lang="en" sz="1867" b="1"/>
              <a:t>What is it? </a:t>
            </a:r>
            <a:endParaRPr sz="1867" b="1"/>
          </a:p>
          <a:p>
            <a:pPr indent="-423323">
              <a:buSzPts val="1400"/>
              <a:buChar char="●"/>
            </a:pPr>
            <a:r>
              <a:rPr lang="en" sz="1867"/>
              <a:t>Perception Survey </a:t>
            </a:r>
            <a:endParaRPr sz="1867"/>
          </a:p>
          <a:p>
            <a:pPr marL="0" indent="0"/>
            <a:r>
              <a:rPr lang="en" sz="1867" b="1"/>
              <a:t>Who takes it? </a:t>
            </a:r>
            <a:endParaRPr sz="1867" b="1"/>
          </a:p>
          <a:p>
            <a:pPr indent="-423323">
              <a:buSzPts val="1400"/>
              <a:buChar char="●"/>
            </a:pPr>
            <a:r>
              <a:rPr lang="en" sz="1867"/>
              <a:t>All Certified Staff/Administrators</a:t>
            </a:r>
            <a:endParaRPr sz="1867"/>
          </a:p>
          <a:p>
            <a:pPr marL="0" indent="0"/>
            <a:r>
              <a:rPr lang="en" sz="1867" b="1"/>
              <a:t>How do you administer the survey? </a:t>
            </a:r>
            <a:endParaRPr sz="1867" b="1"/>
          </a:p>
          <a:p>
            <a:pPr indent="-423323">
              <a:buSzPts val="1400"/>
              <a:buChar char="●"/>
            </a:pPr>
            <a:r>
              <a:rPr lang="en" sz="1867"/>
              <a:t>Via a Qualtrics Link (</a:t>
            </a:r>
            <a:r>
              <a:rPr lang="en" sz="1867" u="sng">
                <a:solidFill>
                  <a:srgbClr val="FFA400"/>
                </a:solidFill>
                <a:hlinkClick r:id="rId3">
                  <a:extLst>
                    <a:ext uri="{A12FA001-AC4F-418D-AE19-62706E023703}">
                      <ahyp:hlinkClr xmlns:ahyp="http://schemas.microsoft.com/office/drawing/2018/hyperlinkcolor" val="tx"/>
                    </a:ext>
                  </a:extLst>
                </a:hlinkClick>
              </a:rPr>
              <a:t>Preview Items</a:t>
            </a:r>
            <a:r>
              <a:rPr lang="en" sz="1867"/>
              <a:t>)</a:t>
            </a:r>
            <a:endParaRPr sz="1867"/>
          </a:p>
          <a:p>
            <a:pPr marL="0" indent="0"/>
            <a:r>
              <a:rPr lang="en" sz="1867" b="1"/>
              <a:t>How do I get my data? </a:t>
            </a:r>
            <a:endParaRPr sz="1867" b="1"/>
          </a:p>
          <a:p>
            <a:pPr indent="-423323">
              <a:buSzPts val="1400"/>
              <a:buChar char="●"/>
            </a:pPr>
            <a:r>
              <a:rPr lang="en" sz="1867"/>
              <a:t>Email </a:t>
            </a:r>
            <a:r>
              <a:rPr lang="en" sz="1867" u="sng">
                <a:solidFill>
                  <a:schemeClr val="accent1"/>
                </a:solidFill>
                <a:hlinkClick r:id="rId4">
                  <a:extLst>
                    <a:ext uri="{A12FA001-AC4F-418D-AE19-62706E023703}">
                      <ahyp:hlinkClr xmlns:ahyp="http://schemas.microsoft.com/office/drawing/2018/hyperlinkcolor" val="tx"/>
                    </a:ext>
                  </a:extLst>
                </a:hlinkClick>
              </a:rPr>
              <a:t>accreditation@ksde.org</a:t>
            </a:r>
            <a:endParaRPr sz="1867">
              <a:solidFill>
                <a:schemeClr val="accent1"/>
              </a:solidFill>
            </a:endParaRPr>
          </a:p>
          <a:p>
            <a:pPr marL="0" indent="0"/>
            <a:r>
              <a:rPr lang="en" sz="1867" b="1"/>
              <a:t>How can I learn more? </a:t>
            </a:r>
            <a:endParaRPr sz="1867" b="1"/>
          </a:p>
          <a:p>
            <a:pPr indent="-423323">
              <a:lnSpc>
                <a:spcPct val="115000"/>
              </a:lnSpc>
              <a:spcBef>
                <a:spcPts val="1600"/>
              </a:spcBef>
              <a:buSzPts val="1400"/>
              <a:buChar char="●"/>
            </a:pPr>
            <a:r>
              <a:rPr lang="en" sz="1867" u="sng">
                <a:solidFill>
                  <a:schemeClr val="accent1"/>
                </a:solidFill>
                <a:hlinkClick r:id="rId5">
                  <a:extLst>
                    <a:ext uri="{A12FA001-AC4F-418D-AE19-62706E023703}">
                      <ahyp:hlinkClr xmlns:ahyp="http://schemas.microsoft.com/office/drawing/2018/hyperlinkcolor" val="tx"/>
                    </a:ext>
                  </a:extLst>
                </a:hlinkClick>
              </a:rPr>
              <a:t>KESA Perception Surveys</a:t>
            </a:r>
            <a:endParaRPr sz="1867">
              <a:solidFill>
                <a:schemeClr val="accent1"/>
              </a:solidFill>
            </a:endParaRPr>
          </a:p>
          <a:p>
            <a:pPr indent="0">
              <a:spcBef>
                <a:spcPts val="1600"/>
              </a:spcBef>
            </a:pPr>
            <a:endParaRPr sz="1867"/>
          </a:p>
        </p:txBody>
      </p:sp>
      <p:pic>
        <p:nvPicPr>
          <p:cNvPr id="459" name="Google Shape;459;p74"/>
          <p:cNvPicPr preferRelativeResize="0"/>
          <p:nvPr/>
        </p:nvPicPr>
        <p:blipFill>
          <a:blip r:embed="rId6">
            <a:alphaModFix/>
          </a:blip>
          <a:stretch>
            <a:fillRect/>
          </a:stretch>
        </p:blipFill>
        <p:spPr>
          <a:xfrm>
            <a:off x="6716501" y="1345967"/>
            <a:ext cx="4866665" cy="3722133"/>
          </a:xfrm>
          <a:prstGeom prst="rect">
            <a:avLst/>
          </a:prstGeom>
          <a:noFill/>
          <a:ln>
            <a:noFill/>
          </a:ln>
        </p:spPr>
      </p:pic>
      <p:sp>
        <p:nvSpPr>
          <p:cNvPr id="460" name="Google Shape;460;p74"/>
          <p:cNvSpPr txBox="1"/>
          <p:nvPr/>
        </p:nvSpPr>
        <p:spPr>
          <a:xfrm>
            <a:off x="9448800" y="1"/>
            <a:ext cx="2718000" cy="902643"/>
          </a:xfrm>
          <a:prstGeom prst="rect">
            <a:avLst/>
          </a:prstGeom>
          <a:noFill/>
          <a:ln>
            <a:noFill/>
          </a:ln>
        </p:spPr>
        <p:txBody>
          <a:bodyPr spcFirstLastPara="1" wrap="square" lIns="121900" tIns="121900" rIns="121900" bIns="121900" anchor="t" anchorCtr="0">
            <a:spAutoFit/>
          </a:bodyPr>
          <a:lstStyle/>
          <a:p>
            <a:r>
              <a:rPr lang="en" sz="2133"/>
              <a:t>https://bit.ly/3zrEWdi</a:t>
            </a:r>
            <a:endParaRPr sz="2133"/>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5"/>
          <p:cNvSpPr txBox="1">
            <a:spLocks noGrp="1"/>
          </p:cNvSpPr>
          <p:nvPr>
            <p:ph type="title"/>
          </p:nvPr>
        </p:nvSpPr>
        <p:spPr>
          <a:xfrm>
            <a:off x="839788" y="457200"/>
            <a:ext cx="3932400" cy="1600000"/>
          </a:xfrm>
          <a:prstGeom prst="rect">
            <a:avLst/>
          </a:prstGeom>
        </p:spPr>
        <p:txBody>
          <a:bodyPr spcFirstLastPara="1" vert="horz" wrap="square" lIns="91433" tIns="45700" rIns="91433" bIns="45700" rtlCol="0" anchor="b" anchorCtr="0">
            <a:noAutofit/>
          </a:bodyPr>
          <a:lstStyle/>
          <a:p>
            <a:pPr>
              <a:spcBef>
                <a:spcPts val="0"/>
              </a:spcBef>
            </a:pPr>
            <a:r>
              <a:rPr lang="en" sz="4000"/>
              <a:t>State CBA Results</a:t>
            </a:r>
            <a:endParaRPr sz="4000"/>
          </a:p>
        </p:txBody>
      </p:sp>
      <p:sp>
        <p:nvSpPr>
          <p:cNvPr id="466" name="Google Shape;466;p75"/>
          <p:cNvSpPr txBox="1">
            <a:spLocks noGrp="1"/>
          </p:cNvSpPr>
          <p:nvPr>
            <p:ph type="body" idx="2"/>
          </p:nvPr>
        </p:nvSpPr>
        <p:spPr>
          <a:xfrm>
            <a:off x="839788" y="2260600"/>
            <a:ext cx="3932400" cy="3811600"/>
          </a:xfrm>
          <a:prstGeom prst="rect">
            <a:avLst/>
          </a:prstGeom>
        </p:spPr>
        <p:txBody>
          <a:bodyPr spcFirstLastPara="1" vert="horz" wrap="square" lIns="91433" tIns="45700" rIns="91433" bIns="45700" rtlCol="0" anchor="t" anchorCtr="0">
            <a:noAutofit/>
          </a:bodyPr>
          <a:lstStyle/>
          <a:p>
            <a:pPr>
              <a:spcBef>
                <a:spcPts val="1067"/>
              </a:spcBef>
            </a:pPr>
            <a:r>
              <a:rPr lang="en" sz="2400"/>
              <a:t>960 Responses</a:t>
            </a:r>
            <a:endParaRPr sz="2400"/>
          </a:p>
          <a:p>
            <a:pPr>
              <a:spcBef>
                <a:spcPts val="1067"/>
              </a:spcBef>
            </a:pPr>
            <a:endParaRPr sz="2400"/>
          </a:p>
          <a:p>
            <a:pPr>
              <a:spcBef>
                <a:spcPts val="1067"/>
              </a:spcBef>
            </a:pPr>
            <a:r>
              <a:rPr lang="en" sz="2400"/>
              <a:t>11 Districts</a:t>
            </a:r>
            <a:endParaRPr sz="2400"/>
          </a:p>
          <a:p>
            <a:pPr marL="609585" indent="-457189">
              <a:spcBef>
                <a:spcPts val="1067"/>
              </a:spcBef>
              <a:buSzPts val="1800"/>
              <a:buChar char="●"/>
            </a:pPr>
            <a:r>
              <a:rPr lang="en" sz="2400"/>
              <a:t>360 from 1 System</a:t>
            </a:r>
            <a:endParaRPr sz="2400"/>
          </a:p>
          <a:p>
            <a:pPr marL="609585" indent="-457189">
              <a:spcBef>
                <a:spcPts val="0"/>
              </a:spcBef>
              <a:buSzPts val="1800"/>
              <a:buChar char="●"/>
            </a:pPr>
            <a:r>
              <a:rPr lang="en" sz="2400"/>
              <a:t>600 from 10 Systems</a:t>
            </a:r>
            <a:endParaRPr sz="2400"/>
          </a:p>
        </p:txBody>
      </p:sp>
      <p:pic>
        <p:nvPicPr>
          <p:cNvPr id="467" name="Google Shape;467;p75"/>
          <p:cNvPicPr preferRelativeResize="0"/>
          <p:nvPr/>
        </p:nvPicPr>
        <p:blipFill>
          <a:blip r:embed="rId3">
            <a:alphaModFix/>
          </a:blip>
          <a:stretch>
            <a:fillRect/>
          </a:stretch>
        </p:blipFill>
        <p:spPr>
          <a:xfrm>
            <a:off x="5984798" y="406400"/>
            <a:ext cx="5615401" cy="5468565"/>
          </a:xfrm>
          <a:prstGeom prst="rect">
            <a:avLst/>
          </a:prstGeom>
          <a:noFill/>
          <a:ln w="9525" cap="flat" cmpd="sng">
            <a:solidFill>
              <a:schemeClr val="accent2"/>
            </a:solidFill>
            <a:prstDash val="solid"/>
            <a:round/>
            <a:headEnd type="none" w="sm" len="sm"/>
            <a:tailEnd type="none" w="sm" len="sm"/>
          </a:ln>
          <a:effectLst>
            <a:outerShdw blurRad="57150" dist="209550" dir="7800000" algn="bl" rotWithShape="0">
              <a:schemeClr val="accent4">
                <a:alpha val="50000"/>
              </a:schemeClr>
            </a:outerShdw>
          </a:effectLst>
        </p:spPr>
      </p:pic>
      <p:sp>
        <p:nvSpPr>
          <p:cNvPr id="468" name="Google Shape;468;p75"/>
          <p:cNvSpPr txBox="1"/>
          <p:nvPr/>
        </p:nvSpPr>
        <p:spPr>
          <a:xfrm>
            <a:off x="9448800" y="-101600"/>
            <a:ext cx="2718000" cy="902643"/>
          </a:xfrm>
          <a:prstGeom prst="rect">
            <a:avLst/>
          </a:prstGeom>
          <a:noFill/>
          <a:ln>
            <a:noFill/>
          </a:ln>
        </p:spPr>
        <p:txBody>
          <a:bodyPr spcFirstLastPara="1" wrap="square" lIns="121900" tIns="121900" rIns="121900" bIns="121900" anchor="t" anchorCtr="0">
            <a:spAutoFit/>
          </a:bodyPr>
          <a:lstStyle/>
          <a:p>
            <a:r>
              <a:rPr lang="en" sz="2133"/>
              <a:t>https://bit.ly/3zrEWdi</a:t>
            </a:r>
            <a:endParaRPr sz="2133"/>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6"/>
          <p:cNvSpPr txBox="1">
            <a:spLocks noGrp="1"/>
          </p:cNvSpPr>
          <p:nvPr>
            <p:ph type="title"/>
          </p:nvPr>
        </p:nvSpPr>
        <p:spPr>
          <a:xfrm>
            <a:off x="415600" y="593367"/>
            <a:ext cx="11360800" cy="763600"/>
          </a:xfrm>
          <a:prstGeom prst="rect">
            <a:avLst/>
          </a:prstGeom>
        </p:spPr>
        <p:txBody>
          <a:bodyPr spcFirstLastPara="1" vert="horz" wrap="square" lIns="91433" tIns="45700" rIns="91433" bIns="45700" rtlCol="0" anchor="ctr" anchorCtr="0">
            <a:noAutofit/>
          </a:bodyPr>
          <a:lstStyle/>
          <a:p>
            <a:r>
              <a:rPr lang="en" u="sng">
                <a:solidFill>
                  <a:schemeClr val="accent1"/>
                </a:solidFill>
                <a:hlinkClick r:id="rId3">
                  <a:extLst>
                    <a:ext uri="{A12FA001-AC4F-418D-AE19-62706E023703}">
                      <ahyp:hlinkClr xmlns:ahyp="http://schemas.microsoft.com/office/drawing/2018/hyperlinkcolor" val="tx"/>
                    </a:ext>
                  </a:extLst>
                </a:hlinkClick>
              </a:rPr>
              <a:t>State CBA Results</a:t>
            </a:r>
            <a:r>
              <a:rPr lang="en"/>
              <a:t> - </a:t>
            </a:r>
            <a:endParaRPr/>
          </a:p>
          <a:p>
            <a:r>
              <a:rPr lang="en"/>
              <a:t>Highest Levels of Agreement</a:t>
            </a:r>
            <a:endParaRPr/>
          </a:p>
        </p:txBody>
      </p:sp>
      <p:sp>
        <p:nvSpPr>
          <p:cNvPr id="474" name="Google Shape;474;p76"/>
          <p:cNvSpPr txBox="1">
            <a:spLocks noGrp="1"/>
          </p:cNvSpPr>
          <p:nvPr>
            <p:ph type="body" idx="1"/>
          </p:nvPr>
        </p:nvSpPr>
        <p:spPr>
          <a:xfrm>
            <a:off x="415600" y="1841433"/>
            <a:ext cx="11360800" cy="4251200"/>
          </a:xfrm>
          <a:prstGeom prst="rect">
            <a:avLst/>
          </a:prstGeom>
        </p:spPr>
        <p:txBody>
          <a:bodyPr spcFirstLastPara="1" vert="horz" wrap="square" lIns="91433" tIns="45700" rIns="91433" bIns="45700" rtlCol="0" anchor="t" anchorCtr="0">
            <a:noAutofit/>
          </a:bodyPr>
          <a:lstStyle/>
          <a:p>
            <a:pPr indent="-431789">
              <a:lnSpc>
                <a:spcPct val="100000"/>
              </a:lnSpc>
              <a:spcBef>
                <a:spcPts val="1333"/>
              </a:spcBef>
              <a:buClr>
                <a:schemeClr val="accent1"/>
              </a:buClr>
              <a:buSzPts val="1500"/>
            </a:pPr>
            <a:r>
              <a:rPr lang="en" sz="2000" b="1">
                <a:solidFill>
                  <a:schemeClr val="accent2"/>
                </a:solidFill>
              </a:rPr>
              <a:t>State Board Outcomes</a:t>
            </a:r>
            <a:r>
              <a:rPr lang="en" sz="2000">
                <a:solidFill>
                  <a:schemeClr val="accent2"/>
                </a:solidFill>
              </a:rPr>
              <a:t> – Across the district, graduating high school is a priority and goal for every student and staff member across our district.</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Leadership and Culture</a:t>
            </a:r>
            <a:r>
              <a:rPr lang="en" sz="2000">
                <a:solidFill>
                  <a:schemeClr val="accent2"/>
                </a:solidFill>
              </a:rPr>
              <a:t> – We have a shared understanding of the vision/mission related to student success.</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Data Based Decision Making</a:t>
            </a:r>
            <a:r>
              <a:rPr lang="en" sz="2000">
                <a:solidFill>
                  <a:schemeClr val="accent2"/>
                </a:solidFill>
              </a:rPr>
              <a:t> – We support the process of using data to inform instruction.</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Foundational Structures </a:t>
            </a:r>
            <a:r>
              <a:rPr lang="en" sz="2000">
                <a:solidFill>
                  <a:schemeClr val="accent2"/>
                </a:solidFill>
              </a:rPr>
              <a:t>– We provide a diverse, equitable, and inclusive education for all students.</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Design Principles </a:t>
            </a:r>
            <a:r>
              <a:rPr lang="en" sz="2000">
                <a:solidFill>
                  <a:schemeClr val="accent2"/>
                </a:solidFill>
              </a:rPr>
              <a:t>– We support the continuous development and integration of both academic and social emotional skills for all students.</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Curriculum, Instruction, and Assessment </a:t>
            </a:r>
            <a:r>
              <a:rPr lang="en" sz="2000">
                <a:solidFill>
                  <a:schemeClr val="accent2"/>
                </a:solidFill>
              </a:rPr>
              <a:t>– We implement a curriculum that is fully aligned with the current Kansas standards. </a:t>
            </a:r>
            <a:endParaRPr sz="2000" b="1">
              <a:solidFill>
                <a:schemeClr val="accent2"/>
              </a:solidFill>
              <a:latin typeface="Open Sans"/>
              <a:ea typeface="Open Sans"/>
              <a:cs typeface="Open Sans"/>
              <a:sym typeface="Open Sans"/>
            </a:endParaRPr>
          </a:p>
        </p:txBody>
      </p:sp>
      <p:pic>
        <p:nvPicPr>
          <p:cNvPr id="475" name="Google Shape;475;p76"/>
          <p:cNvPicPr preferRelativeResize="0"/>
          <p:nvPr/>
        </p:nvPicPr>
        <p:blipFill>
          <a:blip r:embed="rId4">
            <a:alphaModFix/>
          </a:blip>
          <a:stretch>
            <a:fillRect/>
          </a:stretch>
        </p:blipFill>
        <p:spPr>
          <a:xfrm>
            <a:off x="10661834" y="142101"/>
            <a:ext cx="1369532" cy="136953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7"/>
          <p:cNvSpPr txBox="1">
            <a:spLocks noGrp="1"/>
          </p:cNvSpPr>
          <p:nvPr>
            <p:ph type="title"/>
          </p:nvPr>
        </p:nvSpPr>
        <p:spPr>
          <a:xfrm>
            <a:off x="415600" y="390167"/>
            <a:ext cx="11360800" cy="763600"/>
          </a:xfrm>
          <a:prstGeom prst="rect">
            <a:avLst/>
          </a:prstGeom>
        </p:spPr>
        <p:txBody>
          <a:bodyPr spcFirstLastPara="1" vert="horz" wrap="square" lIns="91433" tIns="45700" rIns="91433" bIns="45700" rtlCol="0" anchor="ctr" anchorCtr="0">
            <a:noAutofit/>
          </a:bodyPr>
          <a:lstStyle/>
          <a:p>
            <a:r>
              <a:rPr lang="en"/>
              <a:t>State CBA Results - </a:t>
            </a:r>
            <a:endParaRPr/>
          </a:p>
          <a:p>
            <a:r>
              <a:rPr lang="en"/>
              <a:t>Lowest Levels of Agreement </a:t>
            </a:r>
            <a:endParaRPr/>
          </a:p>
        </p:txBody>
      </p:sp>
      <p:sp>
        <p:nvSpPr>
          <p:cNvPr id="481" name="Google Shape;481;p77"/>
          <p:cNvSpPr txBox="1">
            <a:spLocks noGrp="1"/>
          </p:cNvSpPr>
          <p:nvPr>
            <p:ph type="body" idx="1"/>
          </p:nvPr>
        </p:nvSpPr>
        <p:spPr>
          <a:xfrm>
            <a:off x="415600" y="1638233"/>
            <a:ext cx="11360800" cy="4555200"/>
          </a:xfrm>
          <a:prstGeom prst="rect">
            <a:avLst/>
          </a:prstGeom>
        </p:spPr>
        <p:txBody>
          <a:bodyPr spcFirstLastPara="1" vert="horz" wrap="square" lIns="91433" tIns="45700" rIns="91433" bIns="45700" rtlCol="0" anchor="t" anchorCtr="0">
            <a:noAutofit/>
          </a:bodyPr>
          <a:lstStyle/>
          <a:p>
            <a:pPr indent="-431789">
              <a:lnSpc>
                <a:spcPct val="100000"/>
              </a:lnSpc>
              <a:spcBef>
                <a:spcPts val="1333"/>
              </a:spcBef>
              <a:buClr>
                <a:schemeClr val="accent1"/>
              </a:buClr>
              <a:buSzPts val="1500"/>
            </a:pPr>
            <a:r>
              <a:rPr lang="en" sz="2000" b="1">
                <a:solidFill>
                  <a:schemeClr val="accent2"/>
                </a:solidFill>
              </a:rPr>
              <a:t>State Board Outcomes</a:t>
            </a:r>
            <a:r>
              <a:rPr lang="en" sz="2000">
                <a:solidFill>
                  <a:schemeClr val="accent2"/>
                </a:solidFill>
              </a:rPr>
              <a:t> – Across the district, students, families, and the school work together as students move our schools to build, adjust, and implement individual plans of study.</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Leadership and Culture</a:t>
            </a:r>
            <a:r>
              <a:rPr lang="en" sz="2000">
                <a:solidFill>
                  <a:schemeClr val="accent2"/>
                </a:solidFill>
              </a:rPr>
              <a:t> – We believe all staff have confidence in the capabilities of each other.</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Data Based Decision Making</a:t>
            </a:r>
            <a:r>
              <a:rPr lang="en" sz="2000">
                <a:solidFill>
                  <a:schemeClr val="accent2"/>
                </a:solidFill>
              </a:rPr>
              <a:t> – Our data is openly shared, and implications are discussed at multiple levels within the school, with families, and the community.</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Foundational Structures </a:t>
            </a:r>
            <a:r>
              <a:rPr lang="en" sz="2000">
                <a:solidFill>
                  <a:schemeClr val="accent2"/>
                </a:solidFill>
              </a:rPr>
              <a:t>– We support increased student appreciation of the arts and cultural heritage.</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Design Principles </a:t>
            </a:r>
            <a:r>
              <a:rPr lang="en" sz="2000">
                <a:solidFill>
                  <a:schemeClr val="accent2"/>
                </a:solidFill>
              </a:rPr>
              <a:t>– We support personalized learning for students by providing choice in time, place, path, pace and demonstration of learning.</a:t>
            </a:r>
            <a:endParaRPr sz="2000">
              <a:solidFill>
                <a:schemeClr val="accent2"/>
              </a:solidFill>
            </a:endParaRPr>
          </a:p>
          <a:p>
            <a:pPr indent="-431789">
              <a:lnSpc>
                <a:spcPct val="100000"/>
              </a:lnSpc>
              <a:spcBef>
                <a:spcPts val="1333"/>
              </a:spcBef>
              <a:buClr>
                <a:schemeClr val="accent1"/>
              </a:buClr>
              <a:buSzPts val="1500"/>
            </a:pPr>
            <a:r>
              <a:rPr lang="en" sz="2000" b="1">
                <a:solidFill>
                  <a:schemeClr val="accent2"/>
                </a:solidFill>
              </a:rPr>
              <a:t>Curriculum, Instruction, and Assessment </a:t>
            </a:r>
            <a:r>
              <a:rPr lang="en" sz="2000">
                <a:solidFill>
                  <a:schemeClr val="accent2"/>
                </a:solidFill>
              </a:rPr>
              <a:t>– We provide direct instruction to support social and emotional skills.</a:t>
            </a:r>
            <a:endParaRPr sz="3467">
              <a:solidFill>
                <a:schemeClr val="accent2"/>
              </a:solidFill>
            </a:endParaRPr>
          </a:p>
        </p:txBody>
      </p:sp>
      <p:sp>
        <p:nvSpPr>
          <p:cNvPr id="482" name="Google Shape;482;p77"/>
          <p:cNvSpPr txBox="1"/>
          <p:nvPr/>
        </p:nvSpPr>
        <p:spPr>
          <a:xfrm>
            <a:off x="9448800" y="1"/>
            <a:ext cx="2718000" cy="902643"/>
          </a:xfrm>
          <a:prstGeom prst="rect">
            <a:avLst/>
          </a:prstGeom>
          <a:noFill/>
          <a:ln>
            <a:noFill/>
          </a:ln>
        </p:spPr>
        <p:txBody>
          <a:bodyPr spcFirstLastPara="1" wrap="square" lIns="121900" tIns="121900" rIns="121900" bIns="121900" anchor="t" anchorCtr="0">
            <a:spAutoFit/>
          </a:bodyPr>
          <a:lstStyle/>
          <a:p>
            <a:r>
              <a:rPr lang="en" sz="2133"/>
              <a:t>https://bit.ly/3zrEWdi</a:t>
            </a:r>
            <a:endParaRPr sz="2133"/>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8"/>
          <p:cNvSpPr txBox="1">
            <a:spLocks noGrp="1"/>
          </p:cNvSpPr>
          <p:nvPr>
            <p:ph type="title"/>
          </p:nvPr>
        </p:nvSpPr>
        <p:spPr>
          <a:xfrm>
            <a:off x="838200" y="2766219"/>
            <a:ext cx="10515600" cy="1325600"/>
          </a:xfrm>
          <a:prstGeom prst="rect">
            <a:avLst/>
          </a:prstGeom>
        </p:spPr>
        <p:txBody>
          <a:bodyPr spcFirstLastPara="1" vert="horz" wrap="square" lIns="91433" tIns="45700" rIns="91433" bIns="45700" rtlCol="0" anchor="ctr" anchorCtr="0">
            <a:noAutofit/>
          </a:bodyPr>
          <a:lstStyle/>
          <a:p>
            <a:r>
              <a:rPr lang="en"/>
              <a:t>Perception vs. Reality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79"/>
          <p:cNvPicPr preferRelativeResize="0"/>
          <p:nvPr/>
        </p:nvPicPr>
        <p:blipFill>
          <a:blip r:embed="rId3">
            <a:alphaModFix/>
          </a:blip>
          <a:stretch>
            <a:fillRect/>
          </a:stretch>
        </p:blipFill>
        <p:spPr>
          <a:xfrm flipH="1">
            <a:off x="848667" y="966801"/>
            <a:ext cx="10494667" cy="3941433"/>
          </a:xfrm>
          <a:prstGeom prst="rect">
            <a:avLst/>
          </a:prstGeom>
          <a:noFill/>
          <a:ln>
            <a:noFill/>
          </a:ln>
        </p:spPr>
      </p:pic>
      <p:sp>
        <p:nvSpPr>
          <p:cNvPr id="493" name="Google Shape;493;p79"/>
          <p:cNvSpPr/>
          <p:nvPr/>
        </p:nvSpPr>
        <p:spPr>
          <a:xfrm>
            <a:off x="1831300" y="2194117"/>
            <a:ext cx="910800" cy="148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067"/>
              <a:t>Prioritized Data Point- </a:t>
            </a:r>
            <a:endParaRPr sz="1067"/>
          </a:p>
          <a:p>
            <a:endParaRPr sz="1067"/>
          </a:p>
          <a:p>
            <a:endParaRPr sz="1067"/>
          </a:p>
          <a:p>
            <a:endParaRPr sz="1067"/>
          </a:p>
          <a:p>
            <a:endParaRPr sz="1067"/>
          </a:p>
        </p:txBody>
      </p:sp>
      <p:sp>
        <p:nvSpPr>
          <p:cNvPr id="494" name="Google Shape;494;p79"/>
          <p:cNvSpPr/>
          <p:nvPr/>
        </p:nvSpPr>
        <p:spPr>
          <a:xfrm>
            <a:off x="10662133" y="2194100"/>
            <a:ext cx="1460400" cy="148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067"/>
              <a:t>Problem Statement-</a:t>
            </a:r>
            <a:endParaRPr sz="1067"/>
          </a:p>
          <a:p>
            <a:endParaRPr sz="1067"/>
          </a:p>
          <a:p>
            <a:r>
              <a:rPr lang="en" sz="1067"/>
              <a:t> </a:t>
            </a:r>
            <a:endParaRPr sz="1067"/>
          </a:p>
          <a:p>
            <a:endParaRPr sz="1067"/>
          </a:p>
          <a:p>
            <a:endParaRPr sz="1067"/>
          </a:p>
          <a:p>
            <a:endParaRPr sz="1067"/>
          </a:p>
          <a:p>
            <a:endParaRPr sz="1067"/>
          </a:p>
        </p:txBody>
      </p:sp>
      <p:sp>
        <p:nvSpPr>
          <p:cNvPr id="495" name="Google Shape;495;p79"/>
          <p:cNvSpPr txBox="1"/>
          <p:nvPr/>
        </p:nvSpPr>
        <p:spPr>
          <a:xfrm>
            <a:off x="2126600" y="80801"/>
            <a:ext cx="1937200" cy="1723508"/>
          </a:xfrm>
          <a:prstGeom prst="rect">
            <a:avLst/>
          </a:prstGeom>
          <a:noFill/>
          <a:ln>
            <a:noFill/>
          </a:ln>
        </p:spPr>
        <p:txBody>
          <a:bodyPr spcFirstLastPara="1" wrap="square" lIns="121900" tIns="121900" rIns="121900" bIns="121900" anchor="t" anchorCtr="0">
            <a:spAutoFit/>
          </a:bodyPr>
          <a:lstStyle/>
          <a:p>
            <a:r>
              <a:rPr lang="en" sz="2400"/>
              <a:t>Data that confirms/affirms data point. </a:t>
            </a:r>
            <a:endParaRPr sz="2400"/>
          </a:p>
        </p:txBody>
      </p:sp>
      <p:sp>
        <p:nvSpPr>
          <p:cNvPr id="496" name="Google Shape;496;p79"/>
          <p:cNvSpPr txBox="1"/>
          <p:nvPr/>
        </p:nvSpPr>
        <p:spPr>
          <a:xfrm>
            <a:off x="2126600" y="4908234"/>
            <a:ext cx="2299200" cy="1723508"/>
          </a:xfrm>
          <a:prstGeom prst="rect">
            <a:avLst/>
          </a:prstGeom>
          <a:noFill/>
          <a:ln>
            <a:noFill/>
          </a:ln>
        </p:spPr>
        <p:txBody>
          <a:bodyPr spcFirstLastPara="1" wrap="square" lIns="121900" tIns="121900" rIns="121900" bIns="121900" anchor="t" anchorCtr="0">
            <a:spAutoFit/>
          </a:bodyPr>
          <a:lstStyle/>
          <a:p>
            <a:r>
              <a:rPr lang="en" sz="2400"/>
              <a:t>Data that challenges/ contradicts data point. </a:t>
            </a:r>
            <a:endParaRPr sz="2400"/>
          </a:p>
        </p:txBody>
      </p:sp>
      <p:sp>
        <p:nvSpPr>
          <p:cNvPr id="497" name="Google Shape;497;p79"/>
          <p:cNvSpPr/>
          <p:nvPr/>
        </p:nvSpPr>
        <p:spPr>
          <a:xfrm>
            <a:off x="4425800" y="707333"/>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498" name="Google Shape;498;p79"/>
          <p:cNvSpPr/>
          <p:nvPr/>
        </p:nvSpPr>
        <p:spPr>
          <a:xfrm>
            <a:off x="4425800" y="1780033"/>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499" name="Google Shape;499;p79"/>
          <p:cNvSpPr/>
          <p:nvPr/>
        </p:nvSpPr>
        <p:spPr>
          <a:xfrm>
            <a:off x="6619051" y="707333"/>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0" name="Google Shape;500;p79"/>
          <p:cNvSpPr/>
          <p:nvPr/>
        </p:nvSpPr>
        <p:spPr>
          <a:xfrm>
            <a:off x="6619051" y="1780033"/>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1" name="Google Shape;501;p79"/>
          <p:cNvSpPr/>
          <p:nvPr/>
        </p:nvSpPr>
        <p:spPr>
          <a:xfrm>
            <a:off x="8812300" y="707333"/>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2" name="Google Shape;502;p79"/>
          <p:cNvSpPr/>
          <p:nvPr/>
        </p:nvSpPr>
        <p:spPr>
          <a:xfrm>
            <a:off x="8812300" y="1780033"/>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3" name="Google Shape;503;p79"/>
          <p:cNvSpPr/>
          <p:nvPr/>
        </p:nvSpPr>
        <p:spPr>
          <a:xfrm>
            <a:off x="4425817" y="3078167"/>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4" name="Google Shape;504;p79"/>
          <p:cNvSpPr/>
          <p:nvPr/>
        </p:nvSpPr>
        <p:spPr>
          <a:xfrm>
            <a:off x="4425817" y="4150867"/>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5" name="Google Shape;505;p79"/>
          <p:cNvSpPr/>
          <p:nvPr/>
        </p:nvSpPr>
        <p:spPr>
          <a:xfrm>
            <a:off x="6619067" y="3078167"/>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6" name="Google Shape;506;p79"/>
          <p:cNvSpPr/>
          <p:nvPr/>
        </p:nvSpPr>
        <p:spPr>
          <a:xfrm>
            <a:off x="6619067" y="4150867"/>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7" name="Google Shape;507;p79"/>
          <p:cNvSpPr/>
          <p:nvPr/>
        </p:nvSpPr>
        <p:spPr>
          <a:xfrm>
            <a:off x="8812317" y="3078167"/>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8" name="Google Shape;508;p79"/>
          <p:cNvSpPr/>
          <p:nvPr/>
        </p:nvSpPr>
        <p:spPr>
          <a:xfrm>
            <a:off x="8812317" y="4150867"/>
            <a:ext cx="1460400" cy="90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067"/>
          </a:p>
          <a:p>
            <a:endParaRPr sz="1067"/>
          </a:p>
          <a:p>
            <a:r>
              <a:rPr lang="en" sz="1067"/>
              <a:t> </a:t>
            </a:r>
            <a:endParaRPr sz="1067"/>
          </a:p>
          <a:p>
            <a:endParaRPr sz="1067"/>
          </a:p>
          <a:p>
            <a:endParaRPr sz="1067"/>
          </a:p>
          <a:p>
            <a:endParaRPr sz="1067"/>
          </a:p>
          <a:p>
            <a:endParaRPr sz="1067"/>
          </a:p>
        </p:txBody>
      </p:sp>
      <p:sp>
        <p:nvSpPr>
          <p:cNvPr id="509" name="Google Shape;509;p79"/>
          <p:cNvSpPr txBox="1"/>
          <p:nvPr/>
        </p:nvSpPr>
        <p:spPr>
          <a:xfrm>
            <a:off x="9474000" y="-30966"/>
            <a:ext cx="2718000" cy="902643"/>
          </a:xfrm>
          <a:prstGeom prst="rect">
            <a:avLst/>
          </a:prstGeom>
          <a:noFill/>
          <a:ln>
            <a:noFill/>
          </a:ln>
        </p:spPr>
        <p:txBody>
          <a:bodyPr spcFirstLastPara="1" wrap="square" lIns="121900" tIns="121900" rIns="121900" bIns="121900" anchor="t" anchorCtr="0">
            <a:spAutoFit/>
          </a:bodyPr>
          <a:lstStyle/>
          <a:p>
            <a:r>
              <a:rPr lang="en" sz="2133"/>
              <a:t>https://bit.ly/3zrEWdi</a:t>
            </a:r>
            <a:endParaRPr sz="2133"/>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0"/>
          <p:cNvSpPr txBox="1">
            <a:spLocks noGrp="1"/>
          </p:cNvSpPr>
          <p:nvPr>
            <p:ph type="title"/>
          </p:nvPr>
        </p:nvSpPr>
        <p:spPr>
          <a:xfrm>
            <a:off x="415600" y="593367"/>
            <a:ext cx="11360800" cy="763600"/>
          </a:xfrm>
          <a:prstGeom prst="rect">
            <a:avLst/>
          </a:prstGeom>
        </p:spPr>
        <p:txBody>
          <a:bodyPr spcFirstLastPara="1" vert="horz" wrap="square" lIns="91433" tIns="45700" rIns="91433" bIns="45700" rtlCol="0" anchor="ctr" anchorCtr="0">
            <a:noAutofit/>
          </a:bodyPr>
          <a:lstStyle/>
          <a:p>
            <a:r>
              <a:rPr lang="en"/>
              <a:t>Fishbone debrief</a:t>
            </a:r>
            <a:endParaRPr/>
          </a:p>
        </p:txBody>
      </p:sp>
      <p:sp>
        <p:nvSpPr>
          <p:cNvPr id="515" name="Google Shape;515;p80"/>
          <p:cNvSpPr txBox="1">
            <a:spLocks noGrp="1"/>
          </p:cNvSpPr>
          <p:nvPr>
            <p:ph type="body" idx="1"/>
          </p:nvPr>
        </p:nvSpPr>
        <p:spPr>
          <a:xfrm>
            <a:off x="415600" y="1536633"/>
            <a:ext cx="11360800" cy="4555200"/>
          </a:xfrm>
          <a:prstGeom prst="rect">
            <a:avLst/>
          </a:prstGeom>
        </p:spPr>
        <p:txBody>
          <a:bodyPr spcFirstLastPara="1" vert="horz" wrap="square" lIns="91433" tIns="45700" rIns="91433" bIns="45700" rtlCol="0" anchor="t" anchorCtr="0">
            <a:noAutofit/>
          </a:bodyPr>
          <a:lstStyle/>
          <a:p>
            <a:pPr>
              <a:buAutoNum type="arabicPeriod"/>
            </a:pPr>
            <a:r>
              <a:rPr lang="en"/>
              <a:t>What about this process of analyzing data was most useful to you?  Why?</a:t>
            </a:r>
            <a:endParaRPr/>
          </a:p>
          <a:p>
            <a:pPr marL="0" indent="0">
              <a:buNone/>
            </a:pPr>
            <a:endParaRPr/>
          </a:p>
          <a:p>
            <a:pPr>
              <a:buAutoNum type="arabicPeriod"/>
            </a:pPr>
            <a:r>
              <a:rPr lang="en"/>
              <a:t>What was challenging about this process?</a:t>
            </a:r>
            <a:endParaRPr/>
          </a:p>
          <a:p>
            <a:pPr marL="0" indent="0">
              <a:buNone/>
            </a:pPr>
            <a:endParaRPr/>
          </a:p>
          <a:p>
            <a:pPr>
              <a:buAutoNum type="arabicPeriod"/>
            </a:pPr>
            <a:r>
              <a:rPr lang="en"/>
              <a:t>If you were to start this process with the rest of your staff, what would be important to keep in mind?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EF107-6347-4D24-A102-A305A012F675}"/>
              </a:ext>
            </a:extLst>
          </p:cNvPr>
          <p:cNvSpPr>
            <a:spLocks noGrp="1"/>
          </p:cNvSpPr>
          <p:nvPr>
            <p:ph idx="1"/>
          </p:nvPr>
        </p:nvSpPr>
        <p:spPr>
          <a:xfrm>
            <a:off x="838199" y="1644073"/>
            <a:ext cx="11138647" cy="4532890"/>
          </a:xfrm>
        </p:spPr>
        <p:txBody>
          <a:bodyPr>
            <a:normAutofit lnSpcReduction="10000"/>
          </a:bodyPr>
          <a:lstStyle/>
          <a:p>
            <a:pPr marL="0" indent="0">
              <a:buNone/>
            </a:pPr>
            <a:r>
              <a:rPr lang="en-US" b="1" dirty="0"/>
              <a:t>Activities</a:t>
            </a:r>
          </a:p>
          <a:p>
            <a:r>
              <a:rPr lang="en-US" b="1" dirty="0"/>
              <a:t>10:00-11:30 - Discuss The Data</a:t>
            </a:r>
          </a:p>
          <a:p>
            <a:r>
              <a:rPr lang="en-US" b="1" dirty="0"/>
              <a:t>11:30-12:30 – KESA:  Perception vs. Reality</a:t>
            </a:r>
          </a:p>
          <a:p>
            <a:r>
              <a:rPr lang="en-US" b="1" dirty="0"/>
              <a:t>12:30-1:30 – Program Managers &amp; Early Literacy Updates</a:t>
            </a:r>
          </a:p>
          <a:p>
            <a:r>
              <a:rPr lang="en-US" b="1" dirty="0"/>
              <a:t>1:30-2:00 – Format and Goals Moving Forward</a:t>
            </a:r>
          </a:p>
          <a:p>
            <a:endParaRPr lang="en-US" b="1" dirty="0"/>
          </a:p>
          <a:p>
            <a:pPr marL="0" indent="0">
              <a:buNone/>
            </a:pPr>
            <a:r>
              <a:rPr lang="en-US" b="1" dirty="0"/>
              <a:t>Objectives</a:t>
            </a:r>
          </a:p>
          <a:p>
            <a:r>
              <a:rPr lang="en-US" b="1" dirty="0"/>
              <a:t>Focus Direction:  Are we moving in the right direction?</a:t>
            </a:r>
          </a:p>
          <a:p>
            <a:r>
              <a:rPr lang="en-US" b="1" dirty="0"/>
              <a:t>Cultivate a Culture of Collaboration</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9F082E5-3612-4987-825C-E760275637FB}"/>
              </a:ext>
            </a:extLst>
          </p:cNvPr>
          <p:cNvSpPr>
            <a:spLocks noGrp="1"/>
          </p:cNvSpPr>
          <p:nvPr>
            <p:ph type="title"/>
          </p:nvPr>
        </p:nvSpPr>
        <p:spPr/>
        <p:txBody>
          <a:bodyPr/>
          <a:lstStyle/>
          <a:p>
            <a:r>
              <a:rPr lang="en-US" dirty="0"/>
              <a:t>SESSION ACTIVITIES &amp; OBJECTIVES</a:t>
            </a:r>
          </a:p>
        </p:txBody>
      </p:sp>
    </p:spTree>
    <p:extLst>
      <p:ext uri="{BB962C8B-B14F-4D97-AF65-F5344CB8AC3E}">
        <p14:creationId xmlns:p14="http://schemas.microsoft.com/office/powerpoint/2010/main" val="180329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1"/>
          <p:cNvSpPr txBox="1">
            <a:spLocks noGrp="1"/>
          </p:cNvSpPr>
          <p:nvPr>
            <p:ph type="body" idx="1"/>
          </p:nvPr>
        </p:nvSpPr>
        <p:spPr>
          <a:xfrm>
            <a:off x="5183188" y="457201"/>
            <a:ext cx="6172000" cy="5404000"/>
          </a:xfrm>
          <a:prstGeom prst="rect">
            <a:avLst/>
          </a:prstGeom>
        </p:spPr>
        <p:txBody>
          <a:bodyPr spcFirstLastPara="1" vert="horz" wrap="square" lIns="91433" tIns="45700" rIns="91433" bIns="45700" rtlCol="0" anchor="ctr" anchorCtr="0">
            <a:noAutofit/>
          </a:bodyPr>
          <a:lstStyle/>
          <a:p>
            <a:pPr marL="0" indent="0">
              <a:spcBef>
                <a:spcPts val="1067"/>
              </a:spcBef>
              <a:buNone/>
            </a:pPr>
            <a:endParaRPr/>
          </a:p>
          <a:p>
            <a:pPr marL="0" indent="0">
              <a:spcBef>
                <a:spcPts val="1067"/>
              </a:spcBef>
              <a:buNone/>
            </a:pPr>
            <a:endParaRPr/>
          </a:p>
          <a:p>
            <a:pPr marL="0" indent="0">
              <a:spcBef>
                <a:spcPts val="1067"/>
              </a:spcBef>
              <a:buNone/>
            </a:pPr>
            <a:endParaRPr/>
          </a:p>
          <a:p>
            <a:pPr marL="0" indent="0">
              <a:spcBef>
                <a:spcPts val="1067"/>
              </a:spcBef>
              <a:buNone/>
            </a:pPr>
            <a:endParaRPr/>
          </a:p>
          <a:p>
            <a:pPr marL="0" indent="0">
              <a:spcBef>
                <a:spcPts val="1067"/>
              </a:spcBef>
              <a:buNone/>
            </a:pPr>
            <a:endParaRPr/>
          </a:p>
          <a:p>
            <a:pPr marL="0" indent="0">
              <a:spcBef>
                <a:spcPts val="1067"/>
              </a:spcBef>
              <a:buNone/>
            </a:pPr>
            <a:endParaRPr/>
          </a:p>
          <a:p>
            <a:pPr marL="0" indent="0">
              <a:spcBef>
                <a:spcPts val="1067"/>
              </a:spcBef>
              <a:buNone/>
            </a:pPr>
            <a:endParaRPr/>
          </a:p>
          <a:p>
            <a:pPr marL="0" indent="0">
              <a:spcBef>
                <a:spcPts val="1067"/>
              </a:spcBef>
              <a:buNone/>
            </a:pPr>
            <a:endParaRPr>
              <a:solidFill>
                <a:schemeClr val="accent1"/>
              </a:solidFill>
            </a:endParaRPr>
          </a:p>
        </p:txBody>
      </p:sp>
      <p:sp>
        <p:nvSpPr>
          <p:cNvPr id="521" name="Google Shape;521;p81"/>
          <p:cNvSpPr txBox="1">
            <a:spLocks noGrp="1"/>
          </p:cNvSpPr>
          <p:nvPr>
            <p:ph type="body" idx="2"/>
          </p:nvPr>
        </p:nvSpPr>
        <p:spPr>
          <a:xfrm>
            <a:off x="7239200" y="1480000"/>
            <a:ext cx="3932400" cy="3814400"/>
          </a:xfrm>
          <a:prstGeom prst="rect">
            <a:avLst/>
          </a:prstGeom>
        </p:spPr>
        <p:txBody>
          <a:bodyPr spcFirstLastPara="1" vert="horz" wrap="square" lIns="91433" tIns="45700" rIns="91433" bIns="45700" rtlCol="0" anchor="t" anchorCtr="0">
            <a:noAutofit/>
          </a:bodyPr>
          <a:lstStyle/>
          <a:p>
            <a:pPr marL="609585" indent="-507987">
              <a:spcBef>
                <a:spcPts val="1067"/>
              </a:spcBef>
              <a:buSzPts val="2400"/>
              <a:buAutoNum type="arabicPeriod"/>
            </a:pPr>
            <a:r>
              <a:rPr lang="en" sz="3200"/>
              <a:t>Identify problem statement</a:t>
            </a:r>
            <a:endParaRPr sz="3200"/>
          </a:p>
          <a:p>
            <a:pPr>
              <a:spcBef>
                <a:spcPts val="1067"/>
              </a:spcBef>
            </a:pPr>
            <a:endParaRPr sz="3200"/>
          </a:p>
          <a:p>
            <a:pPr marL="609585" indent="-507987">
              <a:spcBef>
                <a:spcPts val="1067"/>
              </a:spcBef>
              <a:buSzPts val="2400"/>
              <a:buAutoNum type="arabicPeriod"/>
            </a:pPr>
            <a:r>
              <a:rPr lang="en" sz="3200"/>
              <a:t>Root cause analysis</a:t>
            </a:r>
            <a:endParaRPr sz="3200"/>
          </a:p>
          <a:p>
            <a:pPr>
              <a:spcBef>
                <a:spcPts val="1067"/>
              </a:spcBef>
            </a:pPr>
            <a:endParaRPr sz="3200"/>
          </a:p>
          <a:p>
            <a:pPr marL="609585" indent="-507987">
              <a:spcBef>
                <a:spcPts val="1067"/>
              </a:spcBef>
              <a:buSzPts val="2400"/>
              <a:buAutoNum type="arabicPeriod"/>
            </a:pPr>
            <a:r>
              <a:rPr lang="en" sz="3200"/>
              <a:t>Identify goal </a:t>
            </a:r>
            <a:endParaRPr sz="3200"/>
          </a:p>
        </p:txBody>
      </p:sp>
      <p:pic>
        <p:nvPicPr>
          <p:cNvPr id="522" name="Google Shape;522;p81"/>
          <p:cNvPicPr preferRelativeResize="0"/>
          <p:nvPr/>
        </p:nvPicPr>
        <p:blipFill>
          <a:blip r:embed="rId3">
            <a:alphaModFix/>
          </a:blip>
          <a:stretch>
            <a:fillRect/>
          </a:stretch>
        </p:blipFill>
        <p:spPr>
          <a:xfrm>
            <a:off x="422268" y="792100"/>
            <a:ext cx="5521465" cy="4252400"/>
          </a:xfrm>
          <a:prstGeom prst="rect">
            <a:avLst/>
          </a:prstGeom>
          <a:noFill/>
          <a:ln>
            <a:noFill/>
          </a:ln>
        </p:spPr>
      </p:pic>
      <p:sp>
        <p:nvSpPr>
          <p:cNvPr id="523" name="Google Shape;523;p81"/>
          <p:cNvSpPr txBox="1"/>
          <p:nvPr/>
        </p:nvSpPr>
        <p:spPr>
          <a:xfrm>
            <a:off x="1280800" y="5294400"/>
            <a:ext cx="9630400" cy="830443"/>
          </a:xfrm>
          <a:prstGeom prst="rect">
            <a:avLst/>
          </a:prstGeom>
          <a:noFill/>
          <a:ln>
            <a:noFill/>
          </a:ln>
        </p:spPr>
        <p:txBody>
          <a:bodyPr spcFirstLastPara="1" wrap="square" lIns="121900" tIns="121900" rIns="121900" bIns="121900" anchor="t" anchorCtr="0">
            <a:spAutoFit/>
          </a:bodyPr>
          <a:lstStyle/>
          <a:p>
            <a:pPr>
              <a:lnSpc>
                <a:spcPct val="90000"/>
              </a:lnSpc>
              <a:spcBef>
                <a:spcPts val="1067"/>
              </a:spcBef>
            </a:pPr>
            <a:r>
              <a:rPr lang="en" sz="3200" u="sng">
                <a:solidFill>
                  <a:schemeClr val="accent1"/>
                </a:solidFill>
                <a:hlinkClick r:id="rId4">
                  <a:extLst>
                    <a:ext uri="{A12FA001-AC4F-418D-AE19-62706E023703}">
                      <ahyp:hlinkClr xmlns:ahyp="http://schemas.microsoft.com/office/drawing/2018/hyperlinkcolor" val="tx"/>
                    </a:ext>
                  </a:extLst>
                </a:hlinkClick>
              </a:rPr>
              <a:t>Resources</a:t>
            </a:r>
            <a:r>
              <a:rPr lang="en" sz="3200">
                <a:solidFill>
                  <a:schemeClr val="accent1"/>
                </a:solidFill>
              </a:rPr>
              <a:t> - KESA System Process Information </a:t>
            </a:r>
            <a:endParaRPr sz="2400"/>
          </a:p>
        </p:txBody>
      </p:sp>
      <p:sp>
        <p:nvSpPr>
          <p:cNvPr id="524" name="Google Shape;524;p81"/>
          <p:cNvSpPr txBox="1"/>
          <p:nvPr/>
        </p:nvSpPr>
        <p:spPr>
          <a:xfrm>
            <a:off x="6547633" y="1"/>
            <a:ext cx="5521600" cy="1271974"/>
          </a:xfrm>
          <a:prstGeom prst="rect">
            <a:avLst/>
          </a:prstGeom>
          <a:noFill/>
          <a:ln>
            <a:noFill/>
          </a:ln>
        </p:spPr>
        <p:txBody>
          <a:bodyPr spcFirstLastPara="1" wrap="square" lIns="121900" tIns="121900" rIns="121900" bIns="121900" anchor="t" anchorCtr="0">
            <a:spAutoFit/>
          </a:bodyPr>
          <a:lstStyle/>
          <a:p>
            <a:r>
              <a:rPr lang="en" sz="3333"/>
              <a:t>After analyzing perception and real data…..</a:t>
            </a:r>
            <a:endParaRPr sz="3333"/>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2"/>
          <p:cNvSpPr txBox="1">
            <a:spLocks noGrp="1"/>
          </p:cNvSpPr>
          <p:nvPr>
            <p:ph type="body" idx="1"/>
          </p:nvPr>
        </p:nvSpPr>
        <p:spPr>
          <a:xfrm>
            <a:off x="3497201" y="3168067"/>
            <a:ext cx="5197600" cy="2354000"/>
          </a:xfrm>
          <a:prstGeom prst="rect">
            <a:avLst/>
          </a:prstGeom>
          <a:noFill/>
          <a:ln>
            <a:noFill/>
          </a:ln>
        </p:spPr>
        <p:txBody>
          <a:bodyPr spcFirstLastPara="1" vert="horz" wrap="square" lIns="91433" tIns="45700" rIns="91433" bIns="45700" rtlCol="0" anchor="ctr" anchorCtr="0">
            <a:normAutofit/>
          </a:bodyPr>
          <a:lstStyle/>
          <a:p>
            <a:pPr marL="457189" lvl="1" indent="0" algn="ctr">
              <a:lnSpc>
                <a:spcPct val="150000"/>
              </a:lnSpc>
              <a:spcBef>
                <a:spcPts val="0"/>
              </a:spcBef>
              <a:buSzPts val="1500"/>
            </a:pPr>
            <a:r>
              <a:rPr lang="en" sz="2400"/>
              <a:t>Accreditation and Design Team</a:t>
            </a:r>
            <a:br>
              <a:rPr lang="en" sz="2400"/>
            </a:br>
            <a:r>
              <a:rPr lang="en" sz="2400"/>
              <a:t>(785) 296-8012</a:t>
            </a:r>
            <a:br>
              <a:rPr lang="en" sz="2400"/>
            </a:br>
            <a:r>
              <a:rPr lang="en" sz="2400" u="sng">
                <a:solidFill>
                  <a:schemeClr val="hlink"/>
                </a:solidFill>
                <a:hlinkClick r:id="rId3"/>
              </a:rPr>
              <a:t>accreditation@ksde.org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p:txBody>
          <a:bodyPr>
            <a:normAutofit/>
          </a:bodyPr>
          <a:lstStyle/>
          <a:p>
            <a:pPr marL="0" indent="0">
              <a:buNone/>
            </a:pPr>
            <a:r>
              <a:rPr lang="en-US" b="1" dirty="0">
                <a:latin typeface="+mn-lt"/>
              </a:rPr>
              <a:t>Needs Assessment</a:t>
            </a: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KESA</a:t>
            </a:r>
          </a:p>
        </p:txBody>
      </p:sp>
    </p:spTree>
    <p:extLst>
      <p:ext uri="{BB962C8B-B14F-4D97-AF65-F5344CB8AC3E}">
        <p14:creationId xmlns:p14="http://schemas.microsoft.com/office/powerpoint/2010/main" val="351894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title"/>
          </p:nvPr>
        </p:nvSpPr>
        <p:spPr>
          <a:xfrm>
            <a:off x="838200" y="4290577"/>
            <a:ext cx="11353800" cy="60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Open Sans SemiBold"/>
              <a:buNone/>
            </a:pPr>
            <a:r>
              <a:rPr lang="en-US" sz="3600"/>
              <a:t>KSDE Dyslexia Initiatives </a:t>
            </a:r>
            <a:br>
              <a:rPr lang="en-US" sz="3600"/>
            </a:br>
            <a:endParaRPr/>
          </a:p>
        </p:txBody>
      </p:sp>
      <p:sp>
        <p:nvSpPr>
          <p:cNvPr id="118" name="Google Shape;118;p1"/>
          <p:cNvSpPr txBox="1">
            <a:spLocks noGrp="1"/>
          </p:cNvSpPr>
          <p:nvPr>
            <p:ph type="body" idx="1"/>
          </p:nvPr>
        </p:nvSpPr>
        <p:spPr>
          <a:xfrm>
            <a:off x="3581400" y="5486400"/>
            <a:ext cx="8610600" cy="11564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Curriculum Leaders/ Update (11.2.22)</a:t>
            </a:r>
            <a:endParaRPr/>
          </a:p>
          <a:p>
            <a:pPr marL="0" lvl="0" indent="0" algn="l" rtl="0">
              <a:lnSpc>
                <a:spcPct val="90000"/>
              </a:lnSpc>
              <a:spcBef>
                <a:spcPts val="1000"/>
              </a:spcBef>
              <a:spcAft>
                <a:spcPts val="0"/>
              </a:spcAft>
              <a:buSzPts val="2400"/>
              <a:buNone/>
            </a:pPr>
            <a:r>
              <a:rPr lang="en-US"/>
              <a:t>Dr. Laurie Curtis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43435c3d5d_0_0"/>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Early Literacy/ Dyslexia Team</a:t>
            </a:r>
            <a:endParaRPr/>
          </a:p>
        </p:txBody>
      </p:sp>
      <p:sp>
        <p:nvSpPr>
          <p:cNvPr id="125" name="Google Shape;125;g143435c3d5d_0_0"/>
          <p:cNvSpPr txBox="1">
            <a:spLocks noGrp="1"/>
          </p:cNvSpPr>
          <p:nvPr>
            <p:ph type="body" idx="2"/>
          </p:nvPr>
        </p:nvSpPr>
        <p:spPr>
          <a:xfrm>
            <a:off x="839800" y="2912503"/>
            <a:ext cx="5157900" cy="21996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Hailey Hawkinson</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Melissa Brunner</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Jeri Powers</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Amy Bybee</a:t>
            </a:r>
            <a:endParaRPr b="1">
              <a:solidFill>
                <a:srgbClr val="0000FF"/>
              </a:solidFill>
              <a:latin typeface="Open Sans"/>
              <a:ea typeface="Open Sans"/>
              <a:cs typeface="Open Sans"/>
              <a:sym typeface="Open Sans"/>
            </a:endParaRPr>
          </a:p>
        </p:txBody>
      </p:sp>
      <p:sp>
        <p:nvSpPr>
          <p:cNvPr id="126" name="Google Shape;126;g143435c3d5d_0_0"/>
          <p:cNvSpPr txBox="1">
            <a:spLocks noGrp="1"/>
          </p:cNvSpPr>
          <p:nvPr>
            <p:ph type="body" idx="1"/>
          </p:nvPr>
        </p:nvSpPr>
        <p:spPr>
          <a:xfrm>
            <a:off x="408550" y="2008075"/>
            <a:ext cx="6322200" cy="9144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endParaRPr sz="3200">
              <a:latin typeface="Open Sans"/>
              <a:ea typeface="Open Sans"/>
              <a:cs typeface="Open Sans"/>
              <a:sym typeface="Open Sans"/>
            </a:endParaRPr>
          </a:p>
          <a:p>
            <a:pPr marL="0" lvl="0" indent="0" algn="l" rtl="0">
              <a:spcBef>
                <a:spcPts val="1000"/>
              </a:spcBef>
              <a:spcAft>
                <a:spcPts val="0"/>
              </a:spcAft>
              <a:buNone/>
            </a:pPr>
            <a:endParaRPr sz="3200">
              <a:latin typeface="Open Sans"/>
              <a:ea typeface="Open Sans"/>
              <a:cs typeface="Open Sans"/>
              <a:sym typeface="Open Sans"/>
            </a:endParaRPr>
          </a:p>
          <a:p>
            <a:pPr marL="0" lvl="0" indent="0" algn="l" rtl="0">
              <a:spcBef>
                <a:spcPts val="1000"/>
              </a:spcBef>
              <a:spcAft>
                <a:spcPts val="0"/>
              </a:spcAft>
              <a:buNone/>
            </a:pPr>
            <a:endParaRPr sz="3200">
              <a:latin typeface="Open Sans"/>
              <a:ea typeface="Open Sans"/>
              <a:cs typeface="Open Sans"/>
              <a:sym typeface="Open Sans"/>
            </a:endParaRPr>
          </a:p>
          <a:p>
            <a:pPr marL="0" lvl="0" indent="0" algn="l" rtl="0">
              <a:spcBef>
                <a:spcPts val="1000"/>
              </a:spcBef>
              <a:spcAft>
                <a:spcPts val="0"/>
              </a:spcAft>
              <a:buNone/>
            </a:pPr>
            <a:endParaRPr sz="3200">
              <a:latin typeface="Open Sans"/>
              <a:ea typeface="Open Sans"/>
              <a:cs typeface="Open Sans"/>
              <a:sym typeface="Open Sans"/>
            </a:endParaRPr>
          </a:p>
          <a:p>
            <a:pPr marL="0" lvl="0" indent="0" algn="l" rtl="0">
              <a:spcBef>
                <a:spcPts val="1000"/>
              </a:spcBef>
              <a:spcAft>
                <a:spcPts val="0"/>
              </a:spcAft>
              <a:buNone/>
            </a:pPr>
            <a:endParaRPr sz="3200">
              <a:latin typeface="Open Sans"/>
              <a:ea typeface="Open Sans"/>
              <a:cs typeface="Open Sans"/>
              <a:sym typeface="Open Sans"/>
            </a:endParaRPr>
          </a:p>
          <a:p>
            <a:pPr marL="0" lvl="0" indent="0" algn="l" rtl="0">
              <a:spcBef>
                <a:spcPts val="1000"/>
              </a:spcBef>
              <a:spcAft>
                <a:spcPts val="0"/>
              </a:spcAft>
              <a:buNone/>
            </a:pPr>
            <a:endParaRPr sz="3200">
              <a:latin typeface="Open Sans"/>
              <a:ea typeface="Open Sans"/>
              <a:cs typeface="Open Sans"/>
              <a:sym typeface="Open Sans"/>
            </a:endParaRPr>
          </a:p>
          <a:p>
            <a:pPr marL="0" lvl="0" indent="0" algn="l" rtl="0">
              <a:spcBef>
                <a:spcPts val="1000"/>
              </a:spcBef>
              <a:spcAft>
                <a:spcPts val="0"/>
              </a:spcAft>
              <a:buNone/>
            </a:pPr>
            <a:r>
              <a:rPr lang="en-US" sz="3200">
                <a:latin typeface="Open Sans"/>
                <a:ea typeface="Open Sans"/>
                <a:cs typeface="Open Sans"/>
                <a:sym typeface="Open Sans"/>
              </a:rPr>
              <a:t>Teacher Leader Consultants (TLCs)</a:t>
            </a:r>
            <a:endParaRPr sz="3200"/>
          </a:p>
        </p:txBody>
      </p:sp>
      <p:sp>
        <p:nvSpPr>
          <p:cNvPr id="127" name="Google Shape;127;g143435c3d5d_0_0"/>
          <p:cNvSpPr txBox="1">
            <a:spLocks noGrp="1"/>
          </p:cNvSpPr>
          <p:nvPr>
            <p:ph type="body" idx="3"/>
          </p:nvPr>
        </p:nvSpPr>
        <p:spPr>
          <a:xfrm>
            <a:off x="6676250" y="1514425"/>
            <a:ext cx="5183100" cy="9144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sz="3200">
                <a:latin typeface="Open Sans"/>
                <a:ea typeface="Open Sans"/>
                <a:cs typeface="Open Sans"/>
                <a:sym typeface="Open Sans"/>
              </a:rPr>
              <a:t>Field Educators (FEs)</a:t>
            </a:r>
            <a:endParaRPr/>
          </a:p>
        </p:txBody>
      </p:sp>
      <p:sp>
        <p:nvSpPr>
          <p:cNvPr id="128" name="Google Shape;128;g143435c3d5d_0_0"/>
          <p:cNvSpPr txBox="1">
            <a:spLocks noGrp="1"/>
          </p:cNvSpPr>
          <p:nvPr>
            <p:ph type="body" idx="4"/>
          </p:nvPr>
        </p:nvSpPr>
        <p:spPr>
          <a:xfrm>
            <a:off x="6676250" y="2521900"/>
            <a:ext cx="3172800" cy="2980800"/>
          </a:xfrm>
          <a:prstGeom prst="rect">
            <a:avLst/>
          </a:prstGeom>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rgbClr val="0000FF"/>
              </a:buClr>
              <a:buSzPts val="2400"/>
              <a:buChar char="•"/>
            </a:pPr>
            <a:r>
              <a:rPr lang="en-US" b="1">
                <a:solidFill>
                  <a:srgbClr val="0000FF"/>
                </a:solidFill>
                <a:latin typeface="Open Sans"/>
                <a:ea typeface="Open Sans"/>
                <a:cs typeface="Open Sans"/>
                <a:sym typeface="Open Sans"/>
              </a:rPr>
              <a:t>Sam Cool</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Mary Larkin</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Katie Orr</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Deanna Frost</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Taylor Fegan</a:t>
            </a:r>
            <a:endParaRPr b="1">
              <a:solidFill>
                <a:srgbClr val="0000FF"/>
              </a:solidFill>
              <a:latin typeface="Open Sans"/>
              <a:ea typeface="Open Sans"/>
              <a:cs typeface="Open Sans"/>
              <a:sym typeface="Open Sans"/>
            </a:endParaRPr>
          </a:p>
          <a:p>
            <a:pPr marL="0" lvl="0" indent="0" algn="l" rtl="0">
              <a:spcBef>
                <a:spcPts val="10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43435c3d5d_0_45"/>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Theoretical Foundation for Practice</a:t>
            </a:r>
            <a:endParaRPr/>
          </a:p>
        </p:txBody>
      </p:sp>
      <p:sp>
        <p:nvSpPr>
          <p:cNvPr id="135" name="Google Shape;135;g143435c3d5d_0_45"/>
          <p:cNvSpPr/>
          <p:nvPr/>
        </p:nvSpPr>
        <p:spPr>
          <a:xfrm>
            <a:off x="8295225" y="4536525"/>
            <a:ext cx="2681700" cy="1169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143435c3d5d_0_45"/>
          <p:cNvSpPr/>
          <p:nvPr/>
        </p:nvSpPr>
        <p:spPr>
          <a:xfrm>
            <a:off x="4676675" y="4614825"/>
            <a:ext cx="2377500" cy="10131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143435c3d5d_0_45"/>
          <p:cNvSpPr/>
          <p:nvPr/>
        </p:nvSpPr>
        <p:spPr>
          <a:xfrm>
            <a:off x="1404675" y="4614825"/>
            <a:ext cx="2160000" cy="10131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43435c3d5d_0_45"/>
          <p:cNvSpPr txBox="1"/>
          <p:nvPr/>
        </p:nvSpPr>
        <p:spPr>
          <a:xfrm>
            <a:off x="1404675" y="4713500"/>
            <a:ext cx="216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Word Recognition/</a:t>
            </a:r>
            <a:endParaRPr sz="16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 Decoding	</a:t>
            </a:r>
            <a:endParaRPr sz="1600" b="1" i="0" u="none" strike="noStrike" cap="none">
              <a:solidFill>
                <a:srgbClr val="000000"/>
              </a:solidFill>
              <a:latin typeface="Open Sans"/>
              <a:ea typeface="Open Sans"/>
              <a:cs typeface="Open Sans"/>
              <a:sym typeface="Open Sans"/>
            </a:endParaRPr>
          </a:p>
        </p:txBody>
      </p:sp>
      <p:sp>
        <p:nvSpPr>
          <p:cNvPr id="139" name="Google Shape;139;g143435c3d5d_0_45"/>
          <p:cNvSpPr txBox="1"/>
          <p:nvPr/>
        </p:nvSpPr>
        <p:spPr>
          <a:xfrm>
            <a:off x="4859975" y="4782825"/>
            <a:ext cx="20109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Language Comprehension</a:t>
            </a:r>
            <a:endParaRPr sz="1600" b="1" i="0" u="none" strike="noStrike" cap="none">
              <a:solidFill>
                <a:srgbClr val="000000"/>
              </a:solidFill>
              <a:latin typeface="Open Sans"/>
              <a:ea typeface="Open Sans"/>
              <a:cs typeface="Open Sans"/>
              <a:sym typeface="Open Sans"/>
            </a:endParaRPr>
          </a:p>
        </p:txBody>
      </p:sp>
      <p:sp>
        <p:nvSpPr>
          <p:cNvPr id="140" name="Google Shape;140;g143435c3d5d_0_45"/>
          <p:cNvSpPr txBox="1"/>
          <p:nvPr/>
        </p:nvSpPr>
        <p:spPr>
          <a:xfrm>
            <a:off x="8401175" y="4536525"/>
            <a:ext cx="26139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Reading Comprehension</a:t>
            </a:r>
            <a:endParaRPr sz="16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Skilled Reading</a:t>
            </a:r>
            <a:endParaRPr sz="1600" b="1" i="0" u="none" strike="noStrike" cap="none">
              <a:solidFill>
                <a:srgbClr val="000000"/>
              </a:solidFill>
              <a:latin typeface="Open Sans"/>
              <a:ea typeface="Open Sans"/>
              <a:cs typeface="Open Sans"/>
              <a:sym typeface="Open Sans"/>
            </a:endParaRPr>
          </a:p>
        </p:txBody>
      </p:sp>
      <p:sp>
        <p:nvSpPr>
          <p:cNvPr id="141" name="Google Shape;141;g143435c3d5d_0_45"/>
          <p:cNvSpPr/>
          <p:nvPr/>
        </p:nvSpPr>
        <p:spPr>
          <a:xfrm>
            <a:off x="3664373" y="4775025"/>
            <a:ext cx="912600" cy="6927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143435c3d5d_0_45"/>
          <p:cNvSpPr/>
          <p:nvPr/>
        </p:nvSpPr>
        <p:spPr>
          <a:xfrm>
            <a:off x="7363325" y="4713496"/>
            <a:ext cx="728700" cy="6771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143435c3d5d_0_45"/>
          <p:cNvSpPr txBox="1"/>
          <p:nvPr/>
        </p:nvSpPr>
        <p:spPr>
          <a:xfrm>
            <a:off x="2020500" y="3922125"/>
            <a:ext cx="8601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000000"/>
                </a:solidFill>
                <a:latin typeface="Open Sans Light"/>
                <a:ea typeface="Open Sans Light"/>
                <a:cs typeface="Open Sans Light"/>
                <a:sym typeface="Open Sans Light"/>
              </a:rPr>
              <a:t>The Simple View of Reading</a:t>
            </a:r>
            <a:endParaRPr sz="3300" b="0" i="0" u="none" strike="noStrike" cap="none">
              <a:solidFill>
                <a:srgbClr val="000000"/>
              </a:solidFill>
              <a:latin typeface="Open Sans Light"/>
              <a:ea typeface="Open Sans Light"/>
              <a:cs typeface="Open Sans Light"/>
              <a:sym typeface="Open Sans Light"/>
            </a:endParaRPr>
          </a:p>
        </p:txBody>
      </p:sp>
      <p:sp>
        <p:nvSpPr>
          <p:cNvPr id="144" name="Google Shape;144;g143435c3d5d_0_45"/>
          <p:cNvSpPr txBox="1"/>
          <p:nvPr/>
        </p:nvSpPr>
        <p:spPr>
          <a:xfrm>
            <a:off x="6888900" y="5783725"/>
            <a:ext cx="25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Gough &amp; Tunmer, 1986</a:t>
            </a:r>
            <a:endParaRPr sz="1400" b="0" i="0" u="none" strike="noStrike" cap="none">
              <a:solidFill>
                <a:srgbClr val="000000"/>
              </a:solidFill>
              <a:latin typeface="Open Sans Light"/>
              <a:ea typeface="Open Sans Light"/>
              <a:cs typeface="Open Sans Light"/>
              <a:sym typeface="Open Sans Light"/>
            </a:endParaRPr>
          </a:p>
        </p:txBody>
      </p:sp>
      <p:pic>
        <p:nvPicPr>
          <p:cNvPr id="145" name="Google Shape;145;g143435c3d5d_0_45"/>
          <p:cNvPicPr preferRelativeResize="0"/>
          <p:nvPr/>
        </p:nvPicPr>
        <p:blipFill rotWithShape="1">
          <a:blip r:embed="rId3">
            <a:alphaModFix/>
          </a:blip>
          <a:srcRect/>
          <a:stretch/>
        </p:blipFill>
        <p:spPr>
          <a:xfrm>
            <a:off x="689913" y="1627700"/>
            <a:ext cx="4095625" cy="2181150"/>
          </a:xfrm>
          <a:prstGeom prst="rect">
            <a:avLst/>
          </a:prstGeom>
          <a:noFill/>
          <a:ln>
            <a:noFill/>
          </a:ln>
        </p:spPr>
      </p:pic>
      <p:pic>
        <p:nvPicPr>
          <p:cNvPr id="146" name="Google Shape;146;g143435c3d5d_0_45"/>
          <p:cNvPicPr preferRelativeResize="0"/>
          <p:nvPr/>
        </p:nvPicPr>
        <p:blipFill rotWithShape="1">
          <a:blip r:embed="rId4">
            <a:alphaModFix/>
          </a:blip>
          <a:srcRect/>
          <a:stretch/>
        </p:blipFill>
        <p:spPr>
          <a:xfrm>
            <a:off x="6888896" y="1514425"/>
            <a:ext cx="4303280" cy="2407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43435c3d5d_0_27"/>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lang="en-US"/>
              <a:t>Screening, Training, Reporting Requirement</a:t>
            </a:r>
            <a:endParaRPr/>
          </a:p>
        </p:txBody>
      </p:sp>
      <p:sp>
        <p:nvSpPr>
          <p:cNvPr id="153" name="Google Shape;153;g143435c3d5d_0_27"/>
          <p:cNvSpPr txBox="1">
            <a:spLocks noGrp="1"/>
          </p:cNvSpPr>
          <p:nvPr>
            <p:ph type="body" idx="2"/>
          </p:nvPr>
        </p:nvSpPr>
        <p:spPr>
          <a:xfrm>
            <a:off x="839825" y="1514425"/>
            <a:ext cx="10820100" cy="46314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r>
              <a:rPr lang="en-US" sz="2800"/>
              <a:t>Every student (K-12) is to be screened 3 times per year as required in the Dyslexia handbook. </a:t>
            </a:r>
            <a:endParaRPr sz="2800"/>
          </a:p>
          <a:p>
            <a:pPr marL="4572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r>
              <a:rPr lang="en-US" sz="2800"/>
              <a:t>This universal screening does not identify if a child has dyslexia- but identifies that a child is at risk for reading difficulties and further assessment is needed. </a:t>
            </a:r>
            <a:endParaRPr sz="2800"/>
          </a:p>
          <a:p>
            <a:pPr marL="9144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43435c3d5d_0_277"/>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lang="en-US"/>
              <a:t>Screening, Training, Reporting Requirement</a:t>
            </a:r>
            <a:endParaRPr/>
          </a:p>
        </p:txBody>
      </p:sp>
      <p:sp>
        <p:nvSpPr>
          <p:cNvPr id="160" name="Google Shape;160;g143435c3d5d_0_277"/>
          <p:cNvSpPr txBox="1">
            <a:spLocks noGrp="1"/>
          </p:cNvSpPr>
          <p:nvPr>
            <p:ph type="body" idx="2"/>
          </p:nvPr>
        </p:nvSpPr>
        <p:spPr>
          <a:xfrm>
            <a:off x="558525" y="1514425"/>
            <a:ext cx="11101500" cy="463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sz="2800"/>
              <a:t>6 hrs of required dyslexia training + Annual Structured Literacy Training (SO66)</a:t>
            </a:r>
            <a:endParaRPr sz="2800"/>
          </a:p>
          <a:p>
            <a:pPr marL="0" lvl="0" indent="0" algn="l" rtl="0">
              <a:lnSpc>
                <a:spcPct val="142857"/>
              </a:lnSpc>
              <a:spcBef>
                <a:spcPts val="0"/>
              </a:spcBef>
              <a:spcAft>
                <a:spcPts val="0"/>
              </a:spcAft>
              <a:buSzPts val="2400"/>
              <a:buNone/>
            </a:pP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endorsed elementary education. </a:t>
            </a: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endorsed early childhood unified. </a:t>
            </a: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endorsed high incidence special education in teaching in grades K - 12.</a:t>
            </a: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endorsed English Language Arts grades 5 - 12.</a:t>
            </a: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endorsed as reading specialists. </a:t>
            </a: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endorsed as school psychologists. </a:t>
            </a:r>
            <a:endParaRPr sz="1512">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a:solidFill>
                  <a:srgbClr val="000000"/>
                </a:solidFill>
                <a:latin typeface="Open Sans"/>
                <a:ea typeface="Open Sans"/>
                <a:cs typeface="Open Sans"/>
                <a:sym typeface="Open Sans"/>
              </a:rPr>
              <a:t>and it is highly </a:t>
            </a:r>
            <a:r>
              <a:rPr lang="en-US" sz="1512" i="1">
                <a:solidFill>
                  <a:srgbClr val="000000"/>
                </a:solidFill>
                <a:latin typeface="Open Sans"/>
                <a:ea typeface="Open Sans"/>
                <a:cs typeface="Open Sans"/>
                <a:sym typeface="Open Sans"/>
              </a:rPr>
              <a:t>recommended</a:t>
            </a:r>
            <a:r>
              <a:rPr lang="en-US" sz="1512">
                <a:solidFill>
                  <a:srgbClr val="000000"/>
                </a:solidFill>
                <a:latin typeface="Open Sans"/>
                <a:ea typeface="Open Sans"/>
                <a:cs typeface="Open Sans"/>
                <a:sym typeface="Open Sans"/>
              </a:rPr>
              <a:t> that paraeducators receive the training. </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43435c3d5d_0_264"/>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lang="en-US"/>
              <a:t>Screening, Training, Reporting Requirement</a:t>
            </a:r>
            <a:endParaRPr/>
          </a:p>
        </p:txBody>
      </p:sp>
      <p:sp>
        <p:nvSpPr>
          <p:cNvPr id="167" name="Google Shape;167;g143435c3d5d_0_264"/>
          <p:cNvSpPr txBox="1">
            <a:spLocks noGrp="1"/>
          </p:cNvSpPr>
          <p:nvPr>
            <p:ph type="body" idx="2"/>
          </p:nvPr>
        </p:nvSpPr>
        <p:spPr>
          <a:xfrm>
            <a:off x="839825" y="1514425"/>
            <a:ext cx="9922200" cy="46314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endParaRPr sz="2800"/>
          </a:p>
          <a:p>
            <a:pPr marL="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r>
              <a:rPr lang="en-US" sz="2800"/>
              <a:t>Spring data are to be uploaded into </a:t>
            </a:r>
            <a:r>
              <a:rPr lang="en-US" sz="2800" b="1">
                <a:latin typeface="Open Sans"/>
                <a:ea typeface="Open Sans"/>
                <a:cs typeface="Open Sans"/>
                <a:sym typeface="Open Sans"/>
              </a:rPr>
              <a:t>KIDS</a:t>
            </a:r>
            <a:endParaRPr sz="2800" b="1">
              <a:latin typeface="Open Sans"/>
              <a:ea typeface="Open Sans"/>
              <a:cs typeface="Open Sans"/>
              <a:sym typeface="Open Sans"/>
            </a:endParaRPr>
          </a:p>
          <a:p>
            <a:pPr marL="457200" lvl="0" indent="457200" algn="l" rtl="0">
              <a:lnSpc>
                <a:spcPct val="90000"/>
              </a:lnSpc>
              <a:spcBef>
                <a:spcPts val="1000"/>
              </a:spcBef>
              <a:spcAft>
                <a:spcPts val="0"/>
              </a:spcAft>
              <a:buSzPts val="2400"/>
              <a:buNone/>
            </a:pPr>
            <a:r>
              <a:rPr lang="en-US" sz="2800"/>
              <a:t>Kindergarten:  Phoneme Segmentation</a:t>
            </a:r>
            <a:endParaRPr sz="2800"/>
          </a:p>
          <a:p>
            <a:pPr marL="457200" lvl="0" indent="457200" algn="l" rtl="0">
              <a:lnSpc>
                <a:spcPct val="90000"/>
              </a:lnSpc>
              <a:spcBef>
                <a:spcPts val="1000"/>
              </a:spcBef>
              <a:spcAft>
                <a:spcPts val="0"/>
              </a:spcAft>
              <a:buSzPts val="2400"/>
              <a:buNone/>
            </a:pPr>
            <a:r>
              <a:rPr lang="en-US" sz="2800"/>
              <a:t>1st Grade: Nonsense Word Fluency</a:t>
            </a:r>
            <a:endParaRPr sz="2800"/>
          </a:p>
          <a:p>
            <a:pPr marL="457200" lvl="0" indent="457200" algn="l" rtl="0">
              <a:lnSpc>
                <a:spcPct val="90000"/>
              </a:lnSpc>
              <a:spcBef>
                <a:spcPts val="1000"/>
              </a:spcBef>
              <a:spcAft>
                <a:spcPts val="0"/>
              </a:spcAft>
              <a:buSzPts val="2400"/>
              <a:buNone/>
            </a:pPr>
            <a:r>
              <a:rPr lang="en-US" sz="2800"/>
              <a:t>2nd Grade: ORF- (rate and accuracy) </a:t>
            </a:r>
            <a:endParaRPr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43435c3d5d_0_208"/>
          <p:cNvSpPr txBox="1">
            <a:spLocks noGrp="1"/>
          </p:cNvSpPr>
          <p:nvPr>
            <p:ph type="title"/>
          </p:nvPr>
        </p:nvSpPr>
        <p:spPr>
          <a:xfrm>
            <a:off x="839800" y="365125"/>
            <a:ext cx="10820100" cy="9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Streamlining of Screening Process</a:t>
            </a:r>
            <a:endParaRPr/>
          </a:p>
        </p:txBody>
      </p:sp>
      <p:sp>
        <p:nvSpPr>
          <p:cNvPr id="174" name="Google Shape;174;g143435c3d5d_0_208"/>
          <p:cNvSpPr txBox="1">
            <a:spLocks noGrp="1"/>
          </p:cNvSpPr>
          <p:nvPr>
            <p:ph type="body" idx="2"/>
          </p:nvPr>
        </p:nvSpPr>
        <p:spPr>
          <a:xfrm>
            <a:off x="685950" y="1606800"/>
            <a:ext cx="10820100" cy="44727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None/>
            </a:pPr>
            <a:r>
              <a:rPr lang="en-US"/>
              <a:t>The screening “Crosswalk” has been reviewed</a:t>
            </a:r>
            <a:endParaRPr/>
          </a:p>
          <a:p>
            <a:pPr marL="457200" lvl="0" indent="0" algn="l" rtl="0">
              <a:lnSpc>
                <a:spcPct val="100000"/>
              </a:lnSpc>
              <a:spcBef>
                <a:spcPts val="1000"/>
              </a:spcBef>
              <a:spcAft>
                <a:spcPts val="0"/>
              </a:spcAft>
              <a:buSzPts val="3429"/>
              <a:buNone/>
            </a:pPr>
            <a:r>
              <a:rPr lang="en-US"/>
              <a:t> </a:t>
            </a:r>
            <a:endParaRPr/>
          </a:p>
          <a:p>
            <a:pPr marL="457200" lvl="0" indent="0" algn="l" rtl="0">
              <a:lnSpc>
                <a:spcPct val="100000"/>
              </a:lnSpc>
              <a:spcBef>
                <a:spcPts val="1000"/>
              </a:spcBef>
              <a:spcAft>
                <a:spcPts val="0"/>
              </a:spcAft>
              <a:buNone/>
            </a:pPr>
            <a:r>
              <a:rPr lang="en-US"/>
              <a:t>The difficulty of screening for certain subskills at certain times of the year has been noted as problematic and expensive</a:t>
            </a:r>
            <a:endParaRPr/>
          </a:p>
          <a:p>
            <a:pPr marL="457200" lvl="0" indent="0" algn="l" rtl="0">
              <a:lnSpc>
                <a:spcPct val="100000"/>
              </a:lnSpc>
              <a:spcBef>
                <a:spcPts val="1000"/>
              </a:spcBef>
              <a:spcAft>
                <a:spcPts val="0"/>
              </a:spcAft>
              <a:buSzPts val="3429"/>
              <a:buNone/>
            </a:pPr>
            <a:endParaRPr/>
          </a:p>
          <a:p>
            <a:pPr marL="457200" lvl="0" indent="0" algn="l" rtl="0">
              <a:lnSpc>
                <a:spcPct val="100000"/>
              </a:lnSpc>
              <a:spcBef>
                <a:spcPts val="1000"/>
              </a:spcBef>
              <a:spcAft>
                <a:spcPts val="0"/>
              </a:spcAft>
              <a:buNone/>
            </a:pPr>
            <a:r>
              <a:rPr lang="en-US"/>
              <a:t>Instruments need to be true screeners: </a:t>
            </a:r>
            <a:endParaRPr/>
          </a:p>
          <a:p>
            <a:pPr marL="914400" lvl="1" indent="-365125" algn="l" rtl="0">
              <a:lnSpc>
                <a:spcPct val="100000"/>
              </a:lnSpc>
              <a:spcBef>
                <a:spcPts val="0"/>
              </a:spcBef>
              <a:spcAft>
                <a:spcPts val="0"/>
              </a:spcAft>
              <a:buSzPts val="2000"/>
              <a:buChar char="•"/>
            </a:pPr>
            <a:r>
              <a:rPr lang="en-US"/>
              <a:t>nationally normed, valid and reliable</a:t>
            </a:r>
            <a:endParaRPr/>
          </a:p>
          <a:p>
            <a:pPr marL="914400" lvl="1" indent="-365125" algn="l" rtl="0">
              <a:lnSpc>
                <a:spcPct val="100000"/>
              </a:lnSpc>
              <a:spcBef>
                <a:spcPts val="0"/>
              </a:spcBef>
              <a:spcAft>
                <a:spcPts val="0"/>
              </a:spcAft>
              <a:buSzPts val="2000"/>
              <a:buChar char="•"/>
            </a:pPr>
            <a:r>
              <a:rPr lang="en-US"/>
              <a:t>provide the subtests which were voted upon by the SBOE</a:t>
            </a:r>
            <a:endParaRPr/>
          </a:p>
          <a:p>
            <a:pPr marL="914400" lvl="1" indent="-365125" algn="l" rtl="0">
              <a:lnSpc>
                <a:spcPct val="100000"/>
              </a:lnSpc>
              <a:spcBef>
                <a:spcPts val="0"/>
              </a:spcBef>
              <a:spcAft>
                <a:spcPts val="0"/>
              </a:spcAft>
              <a:buSzPts val="2000"/>
              <a:buChar char="•"/>
            </a:pPr>
            <a:r>
              <a:rPr lang="en-US"/>
              <a:t>KIDS spring data would still need to be available for K,1,2</a:t>
            </a:r>
            <a:endParaRPr/>
          </a:p>
          <a:p>
            <a:pPr marL="914400" lvl="1" indent="-365125" algn="l" rtl="0">
              <a:lnSpc>
                <a:spcPct val="100000"/>
              </a:lnSpc>
              <a:spcBef>
                <a:spcPts val="0"/>
              </a:spcBef>
              <a:spcAft>
                <a:spcPts val="0"/>
              </a:spcAft>
              <a:buSzPts val="2000"/>
              <a:buChar char="•"/>
            </a:pPr>
            <a:r>
              <a:rPr lang="en-US"/>
              <a:t>districts would be encouraged to follow the technical manual for administration of subtests as instrument guides- to have useful/ valid data</a:t>
            </a:r>
            <a:endParaRPr/>
          </a:p>
          <a:p>
            <a:pPr marL="457200" lvl="0" indent="0" algn="l" rtl="0">
              <a:lnSpc>
                <a:spcPct val="100000"/>
              </a:lnSpc>
              <a:spcBef>
                <a:spcPts val="1000"/>
              </a:spcBef>
              <a:spcAft>
                <a:spcPts val="0"/>
              </a:spcAft>
              <a:buSzPts val="3429"/>
              <a:buNone/>
            </a:pPr>
            <a:endParaRPr/>
          </a:p>
          <a:p>
            <a:pPr marL="457200" lvl="0" indent="0" algn="l" rtl="0">
              <a:lnSpc>
                <a:spcPct val="100000"/>
              </a:lnSpc>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EF107-6347-4D24-A102-A305A012F675}"/>
              </a:ext>
            </a:extLst>
          </p:cNvPr>
          <p:cNvSpPr>
            <a:spLocks noGrp="1"/>
          </p:cNvSpPr>
          <p:nvPr>
            <p:ph idx="1"/>
          </p:nvPr>
        </p:nvSpPr>
        <p:spPr>
          <a:xfrm>
            <a:off x="838199" y="1385455"/>
            <a:ext cx="11138647" cy="4791508"/>
          </a:xfrm>
        </p:spPr>
        <p:txBody>
          <a:bodyPr/>
          <a:lstStyle/>
          <a:p>
            <a:r>
              <a:rPr lang="en-US" b="1" dirty="0"/>
              <a:t>When the music starts, mix around the room. </a:t>
            </a:r>
          </a:p>
          <a:p>
            <a:r>
              <a:rPr lang="en-US" b="1" dirty="0"/>
              <a:t>When the music stops, greet a partner.</a:t>
            </a:r>
          </a:p>
          <a:p>
            <a:r>
              <a:rPr lang="en-US" b="1" dirty="0"/>
              <a:t>Share the following:</a:t>
            </a:r>
          </a:p>
          <a:p>
            <a:pPr lvl="1"/>
            <a:r>
              <a:rPr lang="en-US" sz="2800" b="1" dirty="0"/>
              <a:t>Current Role/District </a:t>
            </a:r>
          </a:p>
          <a:p>
            <a:pPr lvl="1"/>
            <a:r>
              <a:rPr lang="en-US" sz="2800" b="1" dirty="0"/>
              <a:t>What is your favorite thing about being a curriculum leader?</a:t>
            </a:r>
          </a:p>
          <a:p>
            <a:r>
              <a:rPr lang="en-US" b="1" dirty="0"/>
              <a:t>When the music starts, mix around the room.</a:t>
            </a:r>
          </a:p>
          <a:p>
            <a:r>
              <a:rPr lang="en-US" b="1" dirty="0"/>
              <a:t>When the music stops, greet a partner.</a:t>
            </a:r>
          </a:p>
          <a:p>
            <a:pPr lvl="1"/>
            <a:r>
              <a:rPr lang="en-US" sz="2800" b="1" dirty="0"/>
              <a:t>Current Role/District</a:t>
            </a:r>
          </a:p>
          <a:p>
            <a:pPr lvl="1"/>
            <a:r>
              <a:rPr lang="en-US" sz="2800" b="1" dirty="0"/>
              <a:t>What you hope to accomplish today?</a:t>
            </a:r>
          </a:p>
          <a:p>
            <a:pPr lvl="1"/>
            <a:endParaRPr lang="en-US" b="1" dirty="0"/>
          </a:p>
        </p:txBody>
      </p:sp>
      <p:sp>
        <p:nvSpPr>
          <p:cNvPr id="3" name="Title 2">
            <a:extLst>
              <a:ext uri="{FF2B5EF4-FFF2-40B4-BE49-F238E27FC236}">
                <a16:creationId xmlns:a16="http://schemas.microsoft.com/office/drawing/2014/main" id="{79F082E5-3612-4987-825C-E760275637FB}"/>
              </a:ext>
            </a:extLst>
          </p:cNvPr>
          <p:cNvSpPr>
            <a:spLocks noGrp="1"/>
          </p:cNvSpPr>
          <p:nvPr>
            <p:ph type="title"/>
          </p:nvPr>
        </p:nvSpPr>
        <p:spPr/>
        <p:txBody>
          <a:bodyPr/>
          <a:lstStyle/>
          <a:p>
            <a:r>
              <a:rPr lang="en-US" dirty="0"/>
              <a:t>MIX-PAIR-SHARE</a:t>
            </a:r>
          </a:p>
        </p:txBody>
      </p:sp>
    </p:spTree>
    <p:extLst>
      <p:ext uri="{BB962C8B-B14F-4D97-AF65-F5344CB8AC3E}">
        <p14:creationId xmlns:p14="http://schemas.microsoft.com/office/powerpoint/2010/main" val="1903500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515600" cy="1149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Middle/ Secondary Response</a:t>
            </a:r>
            <a:endParaRPr/>
          </a:p>
        </p:txBody>
      </p:sp>
      <p:sp>
        <p:nvSpPr>
          <p:cNvPr id="181" name="Google Shape;181;g17875c048af_0_39"/>
          <p:cNvSpPr txBox="1">
            <a:spLocks noGrp="1"/>
          </p:cNvSpPr>
          <p:nvPr>
            <p:ph type="body" idx="1"/>
          </p:nvPr>
        </p:nvSpPr>
        <p:spPr>
          <a:xfrm>
            <a:off x="839788" y="1681162"/>
            <a:ext cx="5157900" cy="9144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en-US"/>
              <a:t>A need for review of screening process</a:t>
            </a:r>
            <a:endParaRPr/>
          </a:p>
        </p:txBody>
      </p:sp>
      <p:sp>
        <p:nvSpPr>
          <p:cNvPr id="182" name="Google Shape;182;g17875c048af_0_39"/>
          <p:cNvSpPr txBox="1">
            <a:spLocks noGrp="1"/>
          </p:cNvSpPr>
          <p:nvPr>
            <p:ph type="body" idx="2"/>
          </p:nvPr>
        </p:nvSpPr>
        <p:spPr>
          <a:xfrm>
            <a:off x="839788" y="2671761"/>
            <a:ext cx="5157900" cy="2980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Research review</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Action research/ data alignment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Discussion scheduled for proposed changes for secondary screening protocol</a:t>
            </a:r>
            <a:endParaRPr/>
          </a:p>
        </p:txBody>
      </p:sp>
      <p:sp>
        <p:nvSpPr>
          <p:cNvPr id="183" name="Google Shape;183;g17875c048af_0_39"/>
          <p:cNvSpPr txBox="1">
            <a:spLocks noGrp="1"/>
          </p:cNvSpPr>
          <p:nvPr>
            <p:ph type="body" idx="3"/>
          </p:nvPr>
        </p:nvSpPr>
        <p:spPr>
          <a:xfrm>
            <a:off x="5843975" y="1681150"/>
            <a:ext cx="5511300" cy="9144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en-US"/>
              <a:t>A need for professional learning and delivery models</a:t>
            </a:r>
            <a:endParaRPr/>
          </a:p>
        </p:txBody>
      </p:sp>
      <p:sp>
        <p:nvSpPr>
          <p:cNvPr id="184" name="Google Shape;184;g17875c048af_0_39"/>
          <p:cNvSpPr txBox="1">
            <a:spLocks noGrp="1"/>
          </p:cNvSpPr>
          <p:nvPr>
            <p:ph type="body" idx="4"/>
          </p:nvPr>
        </p:nvSpPr>
        <p:spPr>
          <a:xfrm>
            <a:off x="6172200" y="2671761"/>
            <a:ext cx="5183100" cy="29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Tier 1 Support for Students in Middle/ Secondary: Dyslexia</a:t>
            </a:r>
            <a:endParaRPr/>
          </a:p>
          <a:p>
            <a:pPr marL="457200" lvl="0" indent="-412750" algn="l" rtl="0">
              <a:lnSpc>
                <a:spcPct val="100000"/>
              </a:lnSpc>
              <a:spcBef>
                <a:spcPts val="0"/>
              </a:spcBef>
              <a:spcAft>
                <a:spcPts val="0"/>
              </a:spcAft>
              <a:buSzPts val="2900"/>
              <a:buFont typeface="Open Sans"/>
              <a:buChar char="•"/>
            </a:pPr>
            <a:r>
              <a:rPr lang="en-US" sz="1600">
                <a:solidFill>
                  <a:srgbClr val="000000"/>
                </a:solidFill>
                <a:latin typeface="Open Sans"/>
                <a:ea typeface="Open Sans"/>
                <a:cs typeface="Open Sans"/>
                <a:sym typeface="Open Sans"/>
              </a:rPr>
              <a:t>Jan. 23, 2023  Keystone:   Ozawkie, KS </a:t>
            </a:r>
            <a:endParaRPr sz="1600">
              <a:solidFill>
                <a:srgbClr val="000000"/>
              </a:solidFill>
              <a:latin typeface="Open Sans"/>
              <a:ea typeface="Open Sans"/>
              <a:cs typeface="Open Sans"/>
              <a:sym typeface="Open Sans"/>
            </a:endParaRPr>
          </a:p>
          <a:p>
            <a:pPr marL="457200" lvl="0" indent="-412750" algn="l" rtl="0">
              <a:lnSpc>
                <a:spcPct val="100000"/>
              </a:lnSpc>
              <a:spcBef>
                <a:spcPts val="0"/>
              </a:spcBef>
              <a:spcAft>
                <a:spcPts val="0"/>
              </a:spcAft>
              <a:buSzPts val="2900"/>
              <a:buFont typeface="Open Sans"/>
              <a:buChar char="•"/>
            </a:pPr>
            <a:r>
              <a:rPr lang="en-US" sz="1600">
                <a:solidFill>
                  <a:srgbClr val="000000"/>
                </a:solidFill>
                <a:latin typeface="Open Sans"/>
                <a:ea typeface="Open Sans"/>
                <a:cs typeface="Open Sans"/>
                <a:sym typeface="Open Sans"/>
              </a:rPr>
              <a:t>Jan. 30, 2023  SW Plains:  Sublette, KS  </a:t>
            </a:r>
            <a:endParaRPr sz="1600">
              <a:solidFill>
                <a:srgbClr val="000000"/>
              </a:solidFill>
              <a:latin typeface="Open Sans"/>
              <a:ea typeface="Open Sans"/>
              <a:cs typeface="Open Sans"/>
              <a:sym typeface="Open Sans"/>
            </a:endParaRPr>
          </a:p>
          <a:p>
            <a:pPr marL="457200" lvl="0" indent="-412750" algn="l" rtl="0">
              <a:lnSpc>
                <a:spcPct val="100000"/>
              </a:lnSpc>
              <a:spcBef>
                <a:spcPts val="0"/>
              </a:spcBef>
              <a:spcAft>
                <a:spcPts val="0"/>
              </a:spcAft>
              <a:buSzPts val="2900"/>
              <a:buFont typeface="Open Sans"/>
              <a:buChar char="•"/>
            </a:pPr>
            <a:r>
              <a:rPr lang="en-US" sz="1600">
                <a:solidFill>
                  <a:srgbClr val="000000"/>
                </a:solidFill>
                <a:latin typeface="Open Sans"/>
                <a:ea typeface="Open Sans"/>
                <a:cs typeface="Open Sans"/>
                <a:sym typeface="Open Sans"/>
              </a:rPr>
              <a:t>Feb. 6, 2023   NKESC:   Oakley, KS</a:t>
            </a:r>
            <a:endParaRPr sz="1600">
              <a:solidFill>
                <a:srgbClr val="000000"/>
              </a:solidFill>
              <a:latin typeface="Open Sans"/>
              <a:ea typeface="Open Sans"/>
              <a:cs typeface="Open Sans"/>
              <a:sym typeface="Open Sans"/>
            </a:endParaRPr>
          </a:p>
          <a:p>
            <a:pPr marL="457200" lvl="0" indent="-412750" algn="l" rtl="0">
              <a:lnSpc>
                <a:spcPct val="100000"/>
              </a:lnSpc>
              <a:spcBef>
                <a:spcPts val="0"/>
              </a:spcBef>
              <a:spcAft>
                <a:spcPts val="0"/>
              </a:spcAft>
              <a:buSzPts val="2900"/>
              <a:buFont typeface="Open Sans"/>
              <a:buChar char="•"/>
            </a:pPr>
            <a:r>
              <a:rPr lang="en-US" sz="1600">
                <a:solidFill>
                  <a:srgbClr val="000000"/>
                </a:solidFill>
                <a:latin typeface="Open Sans"/>
                <a:ea typeface="Open Sans"/>
                <a:cs typeface="Open Sans"/>
                <a:sym typeface="Open Sans"/>
              </a:rPr>
              <a:t>Feb. 27, 2023   Smoky Hill:   Salina KS</a:t>
            </a:r>
            <a:endParaRPr sz="2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43435c3d5d_0_226"/>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lang="en-US"/>
              <a:t> Opportunity for 2nd Grade Assessment</a:t>
            </a:r>
            <a:endParaRPr/>
          </a:p>
        </p:txBody>
      </p:sp>
      <p:sp>
        <p:nvSpPr>
          <p:cNvPr id="191" name="Google Shape;191;g143435c3d5d_0_226"/>
          <p:cNvSpPr txBox="1">
            <a:spLocks noGrp="1"/>
          </p:cNvSpPr>
          <p:nvPr>
            <p:ph type="body" idx="2"/>
          </p:nvPr>
        </p:nvSpPr>
        <p:spPr>
          <a:xfrm>
            <a:off x="685950" y="1606800"/>
            <a:ext cx="10820100" cy="4472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ct val="108108"/>
              <a:buChar char="•"/>
            </a:pPr>
            <a:r>
              <a:rPr lang="en-US" dirty="0"/>
              <a:t>Brief assessment used to inform classroom instruction (in development)</a:t>
            </a:r>
            <a:endParaRPr dirty="0"/>
          </a:p>
          <a:p>
            <a:pPr marL="457200" lvl="0" indent="0" algn="l" rtl="0">
              <a:lnSpc>
                <a:spcPct val="100000"/>
              </a:lnSpc>
              <a:spcBef>
                <a:spcPts val="0"/>
              </a:spcBef>
              <a:spcAft>
                <a:spcPts val="0"/>
              </a:spcAft>
              <a:buSzPct val="108108"/>
              <a:buNone/>
            </a:pPr>
            <a:endParaRPr dirty="0"/>
          </a:p>
          <a:p>
            <a:pPr marL="457200" lvl="0" indent="-381000" algn="l" rtl="0">
              <a:lnSpc>
                <a:spcPct val="100000"/>
              </a:lnSpc>
              <a:spcBef>
                <a:spcPts val="0"/>
              </a:spcBef>
              <a:spcAft>
                <a:spcPts val="0"/>
              </a:spcAft>
              <a:buSzPct val="108108"/>
              <a:buChar char="•"/>
            </a:pPr>
            <a:r>
              <a:rPr lang="en-US" dirty="0"/>
              <a:t>A “bridge” assessment between the instructional focus of early literacy instruction and the expectation of a comprehension assessment more typical of the 3rd grade assessment </a:t>
            </a:r>
            <a:endParaRPr dirty="0"/>
          </a:p>
          <a:p>
            <a:pPr marL="457200" lvl="0" indent="0" algn="l" rtl="0">
              <a:lnSpc>
                <a:spcPct val="100000"/>
              </a:lnSpc>
              <a:spcBef>
                <a:spcPts val="0"/>
              </a:spcBef>
              <a:spcAft>
                <a:spcPts val="0"/>
              </a:spcAft>
              <a:buSzPct val="108108"/>
              <a:buNone/>
            </a:pPr>
            <a:endParaRPr dirty="0"/>
          </a:p>
          <a:p>
            <a:pPr marL="457200" lvl="0" indent="-381000" algn="l" rtl="0">
              <a:lnSpc>
                <a:spcPct val="100000"/>
              </a:lnSpc>
              <a:spcBef>
                <a:spcPts val="0"/>
              </a:spcBef>
              <a:spcAft>
                <a:spcPts val="0"/>
              </a:spcAft>
              <a:buSzPct val="108108"/>
              <a:buChar char="•"/>
            </a:pPr>
            <a:r>
              <a:rPr lang="en-US" dirty="0"/>
              <a:t>Allow schools/ districts to see the effectiveness of core instruction in early grades</a:t>
            </a:r>
            <a:endParaRPr dirty="0"/>
          </a:p>
          <a:p>
            <a:pPr marL="457200" lvl="0" indent="0" algn="l" rtl="0">
              <a:lnSpc>
                <a:spcPct val="100000"/>
              </a:lnSpc>
              <a:spcBef>
                <a:spcPts val="0"/>
              </a:spcBef>
              <a:spcAft>
                <a:spcPts val="0"/>
              </a:spcAft>
              <a:buSzPct val="108108"/>
              <a:buNone/>
            </a:pPr>
            <a:endParaRPr dirty="0"/>
          </a:p>
          <a:p>
            <a:pPr marL="457200" lvl="0" indent="-381000" algn="l" rtl="0">
              <a:lnSpc>
                <a:spcPct val="100000"/>
              </a:lnSpc>
              <a:spcBef>
                <a:spcPts val="0"/>
              </a:spcBef>
              <a:spcAft>
                <a:spcPts val="0"/>
              </a:spcAft>
              <a:buSzPct val="108108"/>
              <a:buChar char="•"/>
            </a:pPr>
            <a:r>
              <a:rPr lang="en-US" dirty="0"/>
              <a:t>Allow schools to see if there are areas to focus on for the shift from learning to read- to reading to learn</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43435c3d5d_0_238"/>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Literacy Advisory Council</a:t>
            </a:r>
            <a:endParaRPr/>
          </a:p>
        </p:txBody>
      </p:sp>
      <p:sp>
        <p:nvSpPr>
          <p:cNvPr id="198" name="Google Shape;198;g143435c3d5d_0_238"/>
          <p:cNvSpPr txBox="1">
            <a:spLocks noGrp="1"/>
          </p:cNvSpPr>
          <p:nvPr>
            <p:ph type="body" idx="2"/>
          </p:nvPr>
        </p:nvSpPr>
        <p:spPr>
          <a:xfrm>
            <a:off x="685950" y="1606800"/>
            <a:ext cx="10820100" cy="4472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dirty="0"/>
              <a:t>Bylaws initially drafted</a:t>
            </a:r>
            <a:endParaRPr dirty="0"/>
          </a:p>
          <a:p>
            <a:pPr marL="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SzPts val="2400"/>
              <a:buChar char="•"/>
            </a:pPr>
            <a:r>
              <a:rPr lang="en-US" dirty="0"/>
              <a:t>Participants identified:</a:t>
            </a:r>
            <a:endParaRPr dirty="0"/>
          </a:p>
          <a:p>
            <a:pPr marL="914400" lvl="1" indent="-355600" algn="l" rtl="0">
              <a:lnSpc>
                <a:spcPct val="100000"/>
              </a:lnSpc>
              <a:spcBef>
                <a:spcPts val="0"/>
              </a:spcBef>
              <a:spcAft>
                <a:spcPts val="0"/>
              </a:spcAft>
              <a:buSzPts val="2000"/>
              <a:buChar char="•"/>
            </a:pPr>
            <a:r>
              <a:rPr lang="en-US" dirty="0"/>
              <a:t>all regions of the state</a:t>
            </a:r>
            <a:endParaRPr dirty="0"/>
          </a:p>
          <a:p>
            <a:pPr marL="914400" lvl="1" indent="-355600" algn="l" rtl="0">
              <a:lnSpc>
                <a:spcPct val="100000"/>
              </a:lnSpc>
              <a:spcBef>
                <a:spcPts val="0"/>
              </a:spcBef>
              <a:spcAft>
                <a:spcPts val="0"/>
              </a:spcAft>
              <a:buSzPts val="2000"/>
              <a:buChar char="•"/>
            </a:pPr>
            <a:r>
              <a:rPr lang="en-US" dirty="0"/>
              <a:t>all sizes of districts</a:t>
            </a:r>
            <a:endParaRPr dirty="0"/>
          </a:p>
          <a:p>
            <a:pPr marL="914400" lvl="1" indent="-355600" algn="l" rtl="0">
              <a:lnSpc>
                <a:spcPct val="100000"/>
              </a:lnSpc>
              <a:spcBef>
                <a:spcPts val="0"/>
              </a:spcBef>
              <a:spcAft>
                <a:spcPts val="0"/>
              </a:spcAft>
              <a:buSzPts val="2000"/>
              <a:buChar char="•"/>
            </a:pPr>
            <a:r>
              <a:rPr lang="en-US" dirty="0"/>
              <a:t>various roles and perspectives</a:t>
            </a:r>
            <a:endParaRPr dirty="0"/>
          </a:p>
          <a:p>
            <a:pPr marL="91440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SzPts val="2400"/>
              <a:buChar char="•"/>
            </a:pPr>
            <a:r>
              <a:rPr lang="en-US" dirty="0"/>
              <a:t>Meetings held quarterly or as needed</a:t>
            </a:r>
            <a:endParaRPr dirty="0"/>
          </a:p>
          <a:p>
            <a:pPr marL="45720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SzPts val="2400"/>
              <a:buChar char="•"/>
            </a:pPr>
            <a:r>
              <a:rPr lang="en-US" dirty="0"/>
              <a:t>Purpose to assist SBOE with information from the field and provide insight and perspective for KSDE’s work</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43435c3d5d_0_232"/>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 Professional Learning</a:t>
            </a:r>
            <a:endParaRPr/>
          </a:p>
        </p:txBody>
      </p:sp>
      <p:sp>
        <p:nvSpPr>
          <p:cNvPr id="205" name="Google Shape;205;g143435c3d5d_0_232"/>
          <p:cNvSpPr txBox="1">
            <a:spLocks noGrp="1"/>
          </p:cNvSpPr>
          <p:nvPr>
            <p:ph type="body" idx="2"/>
          </p:nvPr>
        </p:nvSpPr>
        <p:spPr>
          <a:xfrm>
            <a:off x="685950" y="1514425"/>
            <a:ext cx="11097300" cy="4745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117647"/>
              <a:buNone/>
            </a:pPr>
            <a:endParaRPr dirty="0"/>
          </a:p>
          <a:p>
            <a:pPr marL="457200" lvl="0" indent="-346710" algn="l" rtl="0">
              <a:lnSpc>
                <a:spcPct val="100000"/>
              </a:lnSpc>
              <a:spcBef>
                <a:spcPts val="0"/>
              </a:spcBef>
              <a:spcAft>
                <a:spcPts val="0"/>
              </a:spcAft>
              <a:buSzPct val="100000"/>
              <a:buChar char="•"/>
            </a:pPr>
            <a:r>
              <a:rPr lang="en-US" dirty="0"/>
              <a:t>Text-based PD A Fresh Look at Phonics, 6 weekly session (now through December 7, 2022)</a:t>
            </a:r>
            <a:endParaRPr dirty="0"/>
          </a:p>
          <a:p>
            <a:pPr marL="457200" lvl="0" indent="0" algn="l" rtl="0">
              <a:lnSpc>
                <a:spcPct val="100000"/>
              </a:lnSpc>
              <a:spcBef>
                <a:spcPts val="0"/>
              </a:spcBef>
              <a:spcAft>
                <a:spcPts val="0"/>
              </a:spcAft>
              <a:buNone/>
            </a:pPr>
            <a:endParaRPr dirty="0"/>
          </a:p>
          <a:p>
            <a:pPr marL="457200" lvl="0" indent="-346710" algn="l" rtl="0">
              <a:lnSpc>
                <a:spcPct val="100000"/>
              </a:lnSpc>
              <a:spcBef>
                <a:spcPts val="0"/>
              </a:spcBef>
              <a:spcAft>
                <a:spcPts val="0"/>
              </a:spcAft>
              <a:buSzPct val="100000"/>
              <a:buChar char="•"/>
            </a:pPr>
            <a:r>
              <a:rPr lang="en-US" dirty="0"/>
              <a:t>90 Minute Literacy Block (November 14: Scott City; December 16, Mankato)</a:t>
            </a:r>
            <a:endParaRPr dirty="0"/>
          </a:p>
          <a:p>
            <a:pPr marL="457200" lvl="0" indent="0" algn="l" rtl="0">
              <a:lnSpc>
                <a:spcPct val="100000"/>
              </a:lnSpc>
              <a:spcBef>
                <a:spcPts val="0"/>
              </a:spcBef>
              <a:spcAft>
                <a:spcPts val="0"/>
              </a:spcAft>
              <a:buSzPct val="117647"/>
              <a:buNone/>
            </a:pPr>
            <a:endParaRPr dirty="0"/>
          </a:p>
          <a:p>
            <a:pPr marL="457200" lvl="0" indent="-346710" algn="l" rtl="0">
              <a:lnSpc>
                <a:spcPct val="100000"/>
              </a:lnSpc>
              <a:spcBef>
                <a:spcPts val="0"/>
              </a:spcBef>
              <a:spcAft>
                <a:spcPts val="0"/>
              </a:spcAft>
              <a:buSzPct val="100000"/>
              <a:buChar char="•"/>
            </a:pPr>
            <a:r>
              <a:rPr lang="en-US" dirty="0"/>
              <a:t>Structured Literacy Walkthrough Tool (soon available on Early Literacy/ Dyslexia website)</a:t>
            </a:r>
            <a:endParaRPr dirty="0"/>
          </a:p>
          <a:p>
            <a:pPr marL="457200" lvl="0" indent="0" algn="l" rtl="0">
              <a:lnSpc>
                <a:spcPct val="100000"/>
              </a:lnSpc>
              <a:spcBef>
                <a:spcPts val="0"/>
              </a:spcBef>
              <a:spcAft>
                <a:spcPts val="0"/>
              </a:spcAft>
              <a:buSzPct val="117647"/>
              <a:buNone/>
            </a:pPr>
            <a:endParaRPr dirty="0"/>
          </a:p>
          <a:p>
            <a:pPr marL="457200" lvl="0" indent="-346710" algn="l" rtl="0">
              <a:lnSpc>
                <a:spcPct val="100000"/>
              </a:lnSpc>
              <a:spcBef>
                <a:spcPts val="0"/>
              </a:spcBef>
              <a:spcAft>
                <a:spcPts val="0"/>
              </a:spcAft>
              <a:buSzPct val="100000"/>
              <a:buChar char="•"/>
            </a:pPr>
            <a:r>
              <a:rPr lang="en-US" dirty="0"/>
              <a:t>Middle/ Secondary Students with Characteristics of Dyslexia (January- February)</a:t>
            </a:r>
            <a:endParaRPr dirty="0"/>
          </a:p>
          <a:p>
            <a:pPr marL="457200" lvl="0" indent="0" algn="l" rtl="0">
              <a:lnSpc>
                <a:spcPct val="100000"/>
              </a:lnSpc>
              <a:spcBef>
                <a:spcPts val="0"/>
              </a:spcBef>
              <a:spcAft>
                <a:spcPts val="0"/>
              </a:spcAft>
              <a:buSzPct val="117647"/>
              <a:buNone/>
            </a:pPr>
            <a:endParaRPr dirty="0"/>
          </a:p>
          <a:p>
            <a:pPr marL="457200" lvl="0" indent="-346710" algn="l" rtl="0">
              <a:lnSpc>
                <a:spcPct val="100000"/>
              </a:lnSpc>
              <a:spcBef>
                <a:spcPts val="0"/>
              </a:spcBef>
              <a:spcAft>
                <a:spcPts val="0"/>
              </a:spcAft>
              <a:buSzPct val="100000"/>
              <a:buChar char="•"/>
            </a:pPr>
            <a:r>
              <a:rPr lang="en-US" dirty="0"/>
              <a:t>Facilitated Conversations for Professionals- Shifting from balanced literacy to structured literacy</a:t>
            </a:r>
            <a:endParaRPr dirty="0"/>
          </a:p>
          <a:p>
            <a:pPr marL="457200" lvl="0" indent="0" algn="l" rtl="0">
              <a:lnSpc>
                <a:spcPct val="100000"/>
              </a:lnSpc>
              <a:spcBef>
                <a:spcPts val="0"/>
              </a:spcBef>
              <a:spcAft>
                <a:spcPts val="0"/>
              </a:spcAft>
              <a:buNone/>
            </a:pPr>
            <a:endParaRPr dirty="0"/>
          </a:p>
          <a:p>
            <a:pPr marL="457200" lvl="0" indent="-346710" algn="l" rtl="0">
              <a:lnSpc>
                <a:spcPct val="100000"/>
              </a:lnSpc>
              <a:spcBef>
                <a:spcPts val="0"/>
              </a:spcBef>
              <a:spcAft>
                <a:spcPts val="0"/>
              </a:spcAft>
              <a:buSzPct val="100000"/>
              <a:buChar char="•"/>
            </a:pPr>
            <a:r>
              <a:rPr lang="en-US" dirty="0"/>
              <a:t>Dr. Suzanne </a:t>
            </a:r>
            <a:r>
              <a:rPr lang="en-US" dirty="0" err="1"/>
              <a:t>Adlof</a:t>
            </a:r>
            <a:r>
              <a:rPr lang="en-US" dirty="0"/>
              <a:t> (2, 1 hour webinars) related to language development/ dyslexia/ strategies for intervention- January, 2023</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43435c3d5d_0_33"/>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KSDE Dyslexia Initiatives</a:t>
            </a:r>
            <a:endParaRPr/>
          </a:p>
        </p:txBody>
      </p:sp>
      <p:sp>
        <p:nvSpPr>
          <p:cNvPr id="212" name="Google Shape;212;g143435c3d5d_0_33"/>
          <p:cNvSpPr txBox="1">
            <a:spLocks noGrp="1"/>
          </p:cNvSpPr>
          <p:nvPr>
            <p:ph type="body" idx="2"/>
          </p:nvPr>
        </p:nvSpPr>
        <p:spPr>
          <a:xfrm>
            <a:off x="839825" y="1743775"/>
            <a:ext cx="10820100" cy="3908700"/>
          </a:xfrm>
          <a:prstGeom prst="rect">
            <a:avLst/>
          </a:prstGeom>
          <a:noFill/>
          <a:ln>
            <a:noFill/>
          </a:ln>
        </p:spPr>
        <p:txBody>
          <a:bodyPr spcFirstLastPara="1" wrap="square" lIns="91425" tIns="45700" rIns="91425" bIns="45700" anchor="t" anchorCtr="0">
            <a:normAutofit/>
          </a:bodyPr>
          <a:lstStyle/>
          <a:p>
            <a:pPr marL="457200" lvl="0" indent="-431800" algn="l" rtl="0">
              <a:lnSpc>
                <a:spcPct val="90000"/>
              </a:lnSpc>
              <a:spcBef>
                <a:spcPts val="1000"/>
              </a:spcBef>
              <a:spcAft>
                <a:spcPts val="0"/>
              </a:spcAft>
              <a:buSzPts val="3200"/>
              <a:buChar char="•"/>
            </a:pPr>
            <a:r>
              <a:rPr lang="en-US" sz="3200"/>
              <a:t>Dyslexia Handbook- revision in process</a:t>
            </a:r>
            <a:endParaRPr sz="3200"/>
          </a:p>
          <a:p>
            <a:pPr marL="457200" lvl="0" indent="0" algn="l" rtl="0">
              <a:lnSpc>
                <a:spcPct val="90000"/>
              </a:lnSpc>
              <a:spcBef>
                <a:spcPts val="1000"/>
              </a:spcBef>
              <a:spcAft>
                <a:spcPts val="0"/>
              </a:spcAft>
              <a:buNone/>
            </a:pPr>
            <a:endParaRPr sz="3200"/>
          </a:p>
          <a:p>
            <a:pPr marL="457200" lvl="0" indent="-431800" algn="l" rtl="0">
              <a:lnSpc>
                <a:spcPct val="90000"/>
              </a:lnSpc>
              <a:spcBef>
                <a:spcPts val="1000"/>
              </a:spcBef>
              <a:spcAft>
                <a:spcPts val="0"/>
              </a:spcAft>
              <a:buSzPts val="3200"/>
              <a:buChar char="•"/>
            </a:pPr>
            <a:r>
              <a:rPr lang="en-US" sz="3200"/>
              <a:t>Information for Kansas Initiatives- updates will be coming</a:t>
            </a:r>
            <a:r>
              <a:rPr lang="en-US"/>
              <a:t> See: </a:t>
            </a:r>
            <a:r>
              <a:rPr lang="en-US" sz="3200" u="sng">
                <a:solidFill>
                  <a:schemeClr val="hlink"/>
                </a:solidFill>
                <a:hlinkClick r:id="rId3"/>
              </a:rPr>
              <a:t>KSDE Dyslexia Page</a:t>
            </a:r>
            <a:endParaRPr sz="3200"/>
          </a:p>
          <a:p>
            <a:pPr marL="457200" lvl="0" indent="0" algn="l" rtl="0">
              <a:lnSpc>
                <a:spcPct val="90000"/>
              </a:lnSpc>
              <a:spcBef>
                <a:spcPts val="1000"/>
              </a:spcBef>
              <a:spcAft>
                <a:spcPts val="0"/>
              </a:spcAft>
              <a:buSzPts val="2400"/>
              <a:buNone/>
            </a:pPr>
            <a:endParaRPr sz="3200"/>
          </a:p>
          <a:p>
            <a:pPr marL="457200" lvl="0" indent="-431800" algn="l" rtl="0">
              <a:lnSpc>
                <a:spcPct val="90000"/>
              </a:lnSpc>
              <a:spcBef>
                <a:spcPts val="1000"/>
              </a:spcBef>
              <a:spcAft>
                <a:spcPts val="0"/>
              </a:spcAft>
              <a:buSzPts val="3200"/>
              <a:buChar char="•"/>
            </a:pPr>
            <a:r>
              <a:rPr lang="en-US" sz="3200"/>
              <a:t>Link to the Early Literacy/ </a:t>
            </a:r>
            <a:r>
              <a:rPr lang="en-US" sz="3200" u="sng">
                <a:solidFill>
                  <a:schemeClr val="hlink"/>
                </a:solidFill>
                <a:hlinkClick r:id="rId4"/>
              </a:rPr>
              <a:t>Dyslexia Link/ Newsletter</a:t>
            </a:r>
            <a:endParaRPr sz="3200"/>
          </a:p>
          <a:p>
            <a:pPr marL="457200" lvl="0" indent="0" algn="l" rtl="0">
              <a:lnSpc>
                <a:spcPct val="90000"/>
              </a:lnSpc>
              <a:spcBef>
                <a:spcPts val="1000"/>
              </a:spcBef>
              <a:spcAft>
                <a:spcPts val="0"/>
              </a:spcAft>
              <a:buSzPts val="2400"/>
              <a:buNone/>
            </a:pPr>
            <a:endParaRPr sz="3200"/>
          </a:p>
        </p:txBody>
      </p:sp>
      <p:pic>
        <p:nvPicPr>
          <p:cNvPr id="213" name="Google Shape;213;g143435c3d5d_0_33"/>
          <p:cNvPicPr preferRelativeResize="0"/>
          <p:nvPr/>
        </p:nvPicPr>
        <p:blipFill rotWithShape="1">
          <a:blip r:embed="rId5">
            <a:alphaModFix/>
          </a:blip>
          <a:srcRect/>
          <a:stretch/>
        </p:blipFill>
        <p:spPr>
          <a:xfrm>
            <a:off x="10145202" y="2002475"/>
            <a:ext cx="1864202" cy="186420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7875c048af_0_30"/>
          <p:cNvSpPr txBox="1">
            <a:spLocks noGrp="1"/>
          </p:cNvSpPr>
          <p:nvPr>
            <p:ph type="body" idx="1"/>
          </p:nvPr>
        </p:nvSpPr>
        <p:spPr>
          <a:xfrm>
            <a:off x="838200" y="968531"/>
            <a:ext cx="10393500" cy="4235100"/>
          </a:xfrm>
          <a:prstGeom prst="rect">
            <a:avLst/>
          </a:prstGeom>
        </p:spPr>
        <p:txBody>
          <a:bodyPr spcFirstLastPara="1" wrap="square" lIns="1645900" tIns="914400" rIns="1645900" bIns="914400" anchor="t" anchorCtr="0">
            <a:noAutofit/>
          </a:bodyPr>
          <a:lstStyle/>
          <a:p>
            <a:pPr marL="0" lvl="0" indent="0" algn="l" rtl="0">
              <a:spcBef>
                <a:spcPts val="1000"/>
              </a:spcBef>
              <a:spcAft>
                <a:spcPts val="0"/>
              </a:spcAft>
              <a:buNone/>
            </a:pPr>
            <a:r>
              <a:rPr lang="en-US"/>
              <a:t>Remain updated via </a:t>
            </a:r>
            <a:endParaRPr/>
          </a:p>
          <a:p>
            <a:pPr marL="457200" lvl="0" indent="-457200" algn="l" rtl="0">
              <a:spcBef>
                <a:spcPts val="1000"/>
              </a:spcBef>
              <a:spcAft>
                <a:spcPts val="0"/>
              </a:spcAft>
              <a:buSzPts val="3600"/>
              <a:buChar char="●"/>
            </a:pPr>
            <a:r>
              <a:rPr lang="en-US"/>
              <a:t>KSDE Weekly</a:t>
            </a:r>
            <a:endParaRPr/>
          </a:p>
          <a:p>
            <a:pPr marL="457200" lvl="0" indent="-457200" algn="l" rtl="0">
              <a:spcBef>
                <a:spcPts val="0"/>
              </a:spcBef>
              <a:spcAft>
                <a:spcPts val="0"/>
              </a:spcAft>
              <a:buSzPts val="3600"/>
              <a:buChar char="●"/>
            </a:pPr>
            <a:r>
              <a:rPr lang="en-US"/>
              <a:t>Listservs (Early Literacy/ Dyslexia)</a:t>
            </a:r>
            <a:endParaRPr/>
          </a:p>
          <a:p>
            <a:pPr marL="457200" lvl="0" indent="-457200" algn="l" rtl="0">
              <a:spcBef>
                <a:spcPts val="0"/>
              </a:spcBef>
              <a:spcAft>
                <a:spcPts val="0"/>
              </a:spcAft>
              <a:buSzPts val="3600"/>
              <a:buChar char="●"/>
            </a:pPr>
            <a:r>
              <a:rPr lang="en-US"/>
              <a:t>Stakeholder Meetings </a:t>
            </a:r>
            <a:endParaRPr/>
          </a:p>
          <a:p>
            <a:pPr marL="457200" lvl="0" indent="-457200" algn="l" rtl="0">
              <a:spcBef>
                <a:spcPts val="0"/>
              </a:spcBef>
              <a:spcAft>
                <a:spcPts val="0"/>
              </a:spcAft>
              <a:buSzPts val="3600"/>
              <a:buChar char="●"/>
            </a:pPr>
            <a:r>
              <a:rPr lang="en-US"/>
              <a:t>KSDE  Dyslexia Webpage</a:t>
            </a:r>
            <a:endParaRPr/>
          </a:p>
          <a:p>
            <a:pPr marL="914400" lvl="1" indent="-381000" algn="l" rtl="0">
              <a:spcBef>
                <a:spcPts val="0"/>
              </a:spcBef>
              <a:spcAft>
                <a:spcPts val="0"/>
              </a:spcAft>
              <a:buSzPts val="2400"/>
              <a:buChar char="○"/>
            </a:pPr>
            <a:r>
              <a:rPr lang="en-US" u="sng">
                <a:solidFill>
                  <a:schemeClr val="hlink"/>
                </a:solidFill>
                <a:hlinkClick r:id="rId3"/>
              </a:rPr>
              <a:t>ELitDyslexia@ksde.org</a:t>
            </a:r>
            <a:r>
              <a:rPr lang="en-US"/>
              <a:t> or lcurtis@ksde.org</a:t>
            </a:r>
            <a:endParaRPr/>
          </a:p>
          <a:p>
            <a:pPr marL="914400" lvl="0" indent="0" algn="l" rtl="0">
              <a:spcBef>
                <a:spcPts val="10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body" idx="2"/>
          </p:nvPr>
        </p:nvSpPr>
        <p:spPr>
          <a:xfrm>
            <a:off x="853498" y="3085250"/>
            <a:ext cx="5991600" cy="235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Laurie Curtis</a:t>
            </a:r>
            <a:br>
              <a:rPr lang="en-US"/>
            </a:br>
            <a:r>
              <a:rPr lang="en-US"/>
              <a:t>Early Literacy/ Dyslexia Program Manager</a:t>
            </a:r>
            <a:br>
              <a:rPr lang="en-US"/>
            </a:br>
            <a:r>
              <a:rPr lang="en-US"/>
              <a:t>CSAS</a:t>
            </a:r>
            <a:br>
              <a:rPr lang="en-US"/>
            </a:br>
            <a:r>
              <a:rPr lang="en-US"/>
              <a:t>(785) 296-2749</a:t>
            </a:r>
            <a:br>
              <a:rPr lang="en-US"/>
            </a:br>
            <a:r>
              <a:rPr lang="en-US"/>
              <a:t>lcurtis@ksde.org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p:txBody>
          <a:bodyPr>
            <a:normAutofit lnSpcReduction="10000"/>
          </a:bodyPr>
          <a:lstStyle/>
          <a:p>
            <a:pPr marL="0" indent="0">
              <a:buNone/>
            </a:pPr>
            <a:r>
              <a:rPr lang="en-US" b="1" dirty="0">
                <a:latin typeface="+mn-lt"/>
              </a:rPr>
              <a:t>Humanities:</a:t>
            </a:r>
          </a:p>
          <a:p>
            <a:pPr marL="0" indent="0">
              <a:buNone/>
            </a:pPr>
            <a:r>
              <a:rPr lang="en-US" b="1" dirty="0">
                <a:latin typeface="+mn-lt"/>
              </a:rPr>
              <a:t>	ELA – Joann McRell</a:t>
            </a:r>
          </a:p>
          <a:p>
            <a:pPr marL="0" indent="0">
              <a:buNone/>
            </a:pPr>
            <a:r>
              <a:rPr lang="en-US" b="1" dirty="0">
                <a:latin typeface="+mn-lt"/>
              </a:rPr>
              <a:t>	History/Government/Social Studies – Nathan McAlister</a:t>
            </a:r>
          </a:p>
          <a:p>
            <a:pPr marL="0" indent="0">
              <a:buNone/>
            </a:pPr>
            <a:r>
              <a:rPr lang="en-US" b="1" dirty="0">
                <a:latin typeface="+mn-lt"/>
              </a:rPr>
              <a:t>	Early Literacy/Dyslexia – Laurie Curtis</a:t>
            </a:r>
          </a:p>
          <a:p>
            <a:pPr marL="0" indent="0">
              <a:buNone/>
            </a:pPr>
            <a:r>
              <a:rPr lang="en-US" b="1" dirty="0">
                <a:latin typeface="+mn-lt"/>
              </a:rPr>
              <a:t>STEM</a:t>
            </a:r>
          </a:p>
          <a:p>
            <a:pPr marL="0" indent="0">
              <a:buNone/>
            </a:pPr>
            <a:r>
              <a:rPr lang="en-US" b="1" dirty="0">
                <a:latin typeface="+mn-lt"/>
              </a:rPr>
              <a:t>	Math/Computer Science – Stephen King</a:t>
            </a:r>
          </a:p>
          <a:p>
            <a:pPr marL="0" indent="0">
              <a:buNone/>
            </a:pPr>
            <a:r>
              <a:rPr lang="en-US" b="1" dirty="0">
                <a:latin typeface="+mn-lt"/>
              </a:rPr>
              <a:t>	Science – Meg Richard</a:t>
            </a:r>
          </a:p>
          <a:p>
            <a:pPr marL="0" indent="0">
              <a:buNone/>
            </a:pPr>
            <a:endParaRPr lang="en-US" b="1" dirty="0">
              <a:latin typeface="+mn-lt"/>
            </a:endParaRPr>
          </a:p>
          <a:p>
            <a:pPr marL="0" indent="0">
              <a:buNone/>
            </a:pPr>
            <a:r>
              <a:rPr lang="en-US" b="1" dirty="0">
                <a:latin typeface="+mn-lt"/>
              </a:rPr>
              <a:t>School Climate/Wellness – Kent Reed</a:t>
            </a:r>
          </a:p>
          <a:p>
            <a:pPr marL="0" indent="0">
              <a:buNone/>
            </a:pPr>
            <a:endParaRPr lang="en-US" b="1" dirty="0">
              <a:latin typeface="+mn-lt"/>
            </a:endParaRPr>
          </a:p>
          <a:p>
            <a:pPr marL="0" indent="0">
              <a:buNone/>
            </a:pPr>
            <a:endParaRPr lang="en-US" b="1" dirty="0">
              <a:latin typeface="+mn-lt"/>
            </a:endParaRP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Program Managers</a:t>
            </a:r>
          </a:p>
        </p:txBody>
      </p:sp>
    </p:spTree>
    <p:extLst>
      <p:ext uri="{BB962C8B-B14F-4D97-AF65-F5344CB8AC3E}">
        <p14:creationId xmlns:p14="http://schemas.microsoft.com/office/powerpoint/2010/main" val="779458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a:blip r:embed="rId3">
            <a:alphaModFix/>
          </a:blip>
          <a:stretch>
            <a:fillRect/>
          </a:stretch>
        </p:blipFill>
        <p:spPr>
          <a:xfrm>
            <a:off x="5912014" y="1746850"/>
            <a:ext cx="6210974" cy="3039000"/>
          </a:xfrm>
          <a:prstGeom prst="rect">
            <a:avLst/>
          </a:prstGeom>
          <a:noFill/>
          <a:ln>
            <a:noFill/>
          </a:ln>
        </p:spPr>
      </p:pic>
      <p:sp>
        <p:nvSpPr>
          <p:cNvPr id="119" name="Google Shape;119;p16"/>
          <p:cNvSpPr txBox="1">
            <a:spLocks noGrp="1"/>
          </p:cNvSpPr>
          <p:nvPr>
            <p:ph type="title"/>
          </p:nvPr>
        </p:nvSpPr>
        <p:spPr>
          <a:xfrm>
            <a:off x="839788" y="365126"/>
            <a:ext cx="10515600" cy="11493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ELA upcoming projects</a:t>
            </a:r>
            <a:endParaRPr/>
          </a:p>
        </p:txBody>
      </p:sp>
      <p:sp>
        <p:nvSpPr>
          <p:cNvPr id="120" name="Google Shape;120;p16"/>
          <p:cNvSpPr txBox="1">
            <a:spLocks noGrp="1"/>
          </p:cNvSpPr>
          <p:nvPr>
            <p:ph type="body" idx="3"/>
          </p:nvPr>
        </p:nvSpPr>
        <p:spPr>
          <a:xfrm>
            <a:off x="457200" y="1514476"/>
            <a:ext cx="5183100"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dirty="0"/>
              <a:t>High Quality Instructional Materials (HQIM)</a:t>
            </a:r>
            <a:endParaRPr dirty="0"/>
          </a:p>
        </p:txBody>
      </p:sp>
      <p:sp>
        <p:nvSpPr>
          <p:cNvPr id="121" name="Google Shape;121;p16"/>
          <p:cNvSpPr txBox="1">
            <a:spLocks noGrp="1"/>
          </p:cNvSpPr>
          <p:nvPr>
            <p:ph type="body" idx="4"/>
          </p:nvPr>
        </p:nvSpPr>
        <p:spPr>
          <a:xfrm>
            <a:off x="457200" y="2661250"/>
            <a:ext cx="5638800" cy="29808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Char char="•"/>
            </a:pPr>
            <a:r>
              <a:rPr lang="en-US" dirty="0"/>
              <a:t>need database of current leaders for ELA reading curriculum (core only)</a:t>
            </a:r>
            <a:endParaRPr dirty="0"/>
          </a:p>
          <a:p>
            <a:pPr marL="457200" lvl="0" indent="-381000" algn="l" rtl="0">
              <a:lnSpc>
                <a:spcPct val="90000"/>
              </a:lnSpc>
              <a:spcBef>
                <a:spcPts val="1000"/>
              </a:spcBef>
              <a:spcAft>
                <a:spcPts val="0"/>
              </a:spcAft>
              <a:buSzPts val="2400"/>
              <a:buChar char="•"/>
            </a:pPr>
            <a:r>
              <a:rPr lang="en-US" dirty="0"/>
              <a:t>please complete this link to assist us in contacting the curriculum adoption specialist at your various grade bands</a:t>
            </a:r>
            <a:endParaRPr dirty="0"/>
          </a:p>
          <a:p>
            <a:pPr marL="914400" lvl="1" indent="-355600" algn="l" rtl="0">
              <a:lnSpc>
                <a:spcPct val="90000"/>
              </a:lnSpc>
              <a:spcBef>
                <a:spcPts val="1000"/>
              </a:spcBef>
              <a:spcAft>
                <a:spcPts val="0"/>
              </a:spcAft>
              <a:buSzPts val="2000"/>
              <a:buChar char="•"/>
            </a:pPr>
            <a:r>
              <a:rPr lang="en-US" u="sng" dirty="0">
                <a:solidFill>
                  <a:schemeClr val="hlink"/>
                </a:solidFill>
                <a:hlinkClick r:id="rId4"/>
              </a:rPr>
              <a:t>https://forms.gle/LGWWPj5Dv5h1Cxof8 </a:t>
            </a:r>
            <a:endParaRPr dirty="0"/>
          </a:p>
          <a:p>
            <a:pPr marL="228600" lvl="0" indent="-76200" algn="l" rtl="0">
              <a:lnSpc>
                <a:spcPct val="90000"/>
              </a:lnSpc>
              <a:spcBef>
                <a:spcPts val="0"/>
              </a:spcBef>
              <a:spcAft>
                <a:spcPts val="0"/>
              </a:spcAft>
              <a:buSzPts val="2400"/>
              <a:buNone/>
            </a:pPr>
            <a:endParaRPr dirty="0"/>
          </a:p>
        </p:txBody>
      </p:sp>
      <p:pic>
        <p:nvPicPr>
          <p:cNvPr id="122" name="Google Shape;122;p16"/>
          <p:cNvPicPr preferRelativeResize="0"/>
          <p:nvPr/>
        </p:nvPicPr>
        <p:blipFill>
          <a:blip r:embed="rId5">
            <a:alphaModFix/>
          </a:blip>
          <a:stretch>
            <a:fillRect/>
          </a:stretch>
        </p:blipFill>
        <p:spPr>
          <a:xfrm>
            <a:off x="6458425" y="4766350"/>
            <a:ext cx="1318924" cy="1318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ELA upcoming projects</a:t>
            </a:r>
            <a:endParaRPr/>
          </a:p>
        </p:txBody>
      </p:sp>
      <p:sp>
        <p:nvSpPr>
          <p:cNvPr id="129" name="Google Shape;129;p17"/>
          <p:cNvSpPr txBox="1">
            <a:spLocks noGrp="1"/>
          </p:cNvSpPr>
          <p:nvPr>
            <p:ph type="body" idx="1"/>
          </p:nvPr>
        </p:nvSpPr>
        <p:spPr>
          <a:xfrm>
            <a:off x="839788" y="1635900"/>
            <a:ext cx="5157900"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a:t>2024 Standards Revision, K-12 </a:t>
            </a:r>
            <a:endParaRPr/>
          </a:p>
        </p:txBody>
      </p:sp>
      <p:sp>
        <p:nvSpPr>
          <p:cNvPr id="130" name="Google Shape;130;p17"/>
          <p:cNvSpPr txBox="1">
            <a:spLocks noGrp="1"/>
          </p:cNvSpPr>
          <p:nvPr>
            <p:ph type="body" idx="2"/>
          </p:nvPr>
        </p:nvSpPr>
        <p:spPr>
          <a:xfrm>
            <a:off x="839800" y="2671750"/>
            <a:ext cx="5911800" cy="29808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US"/>
              <a:t>taking nominations now for team </a:t>
            </a:r>
            <a:endParaRPr/>
          </a:p>
          <a:p>
            <a:pPr marL="914400" lvl="1" indent="-355600" algn="l" rtl="0">
              <a:lnSpc>
                <a:spcPct val="90000"/>
              </a:lnSpc>
              <a:spcBef>
                <a:spcPts val="0"/>
              </a:spcBef>
              <a:spcAft>
                <a:spcPts val="0"/>
              </a:spcAft>
              <a:buSzPts val="2000"/>
              <a:buChar char="•"/>
            </a:pPr>
            <a:r>
              <a:rPr lang="en-US"/>
              <a:t>teachers</a:t>
            </a:r>
            <a:endParaRPr/>
          </a:p>
          <a:p>
            <a:pPr marL="914400" lvl="1" indent="-355600" algn="l" rtl="0">
              <a:lnSpc>
                <a:spcPct val="90000"/>
              </a:lnSpc>
              <a:spcBef>
                <a:spcPts val="0"/>
              </a:spcBef>
              <a:spcAft>
                <a:spcPts val="0"/>
              </a:spcAft>
              <a:buSzPts val="2000"/>
              <a:buChar char="•"/>
            </a:pPr>
            <a:r>
              <a:rPr lang="en-US"/>
              <a:t>instructional coaches</a:t>
            </a:r>
            <a:endParaRPr/>
          </a:p>
          <a:p>
            <a:pPr marL="914400" lvl="1" indent="-355600" algn="l" rtl="0">
              <a:lnSpc>
                <a:spcPct val="90000"/>
              </a:lnSpc>
              <a:spcBef>
                <a:spcPts val="0"/>
              </a:spcBef>
              <a:spcAft>
                <a:spcPts val="0"/>
              </a:spcAft>
              <a:buSzPts val="2000"/>
              <a:buChar char="•"/>
            </a:pPr>
            <a:r>
              <a:rPr lang="en-US"/>
              <a:t>curriculum leaders</a:t>
            </a:r>
            <a:endParaRPr/>
          </a:p>
          <a:p>
            <a:pPr marL="457200" lvl="0" indent="-381000" algn="l" rtl="0">
              <a:spcBef>
                <a:spcPts val="1000"/>
              </a:spcBef>
              <a:spcAft>
                <a:spcPts val="0"/>
              </a:spcAft>
              <a:buSzPts val="2400"/>
              <a:buChar char="•"/>
            </a:pPr>
            <a:r>
              <a:rPr lang="en-US"/>
              <a:t>currently designing schedule, but it will be a combination of virtual and on-site</a:t>
            </a:r>
            <a:endParaRPr/>
          </a:p>
          <a:p>
            <a:pPr marL="914400" lvl="1" indent="-355600" algn="l" rtl="0">
              <a:spcBef>
                <a:spcPts val="0"/>
              </a:spcBef>
              <a:spcAft>
                <a:spcPts val="0"/>
              </a:spcAft>
              <a:buSzPts val="2000"/>
              <a:buChar char="•"/>
            </a:pPr>
            <a:r>
              <a:rPr lang="en-US" u="sng">
                <a:solidFill>
                  <a:schemeClr val="hlink"/>
                </a:solidFill>
                <a:hlinkClick r:id="rId3"/>
              </a:rPr>
              <a:t>https://forms.gle/foyi6j2GgBkdeCis8</a:t>
            </a:r>
            <a:endParaRPr/>
          </a:p>
          <a:p>
            <a:pPr marL="914400" lvl="0" indent="0" algn="l" rtl="0">
              <a:spcBef>
                <a:spcPts val="0"/>
              </a:spcBef>
              <a:spcAft>
                <a:spcPts val="0"/>
              </a:spcAft>
              <a:buNone/>
            </a:pPr>
            <a:endParaRPr/>
          </a:p>
        </p:txBody>
      </p:sp>
      <p:pic>
        <p:nvPicPr>
          <p:cNvPr id="131" name="Google Shape;131;p17"/>
          <p:cNvPicPr preferRelativeResize="0"/>
          <p:nvPr/>
        </p:nvPicPr>
        <p:blipFill>
          <a:blip r:embed="rId4">
            <a:alphaModFix/>
          </a:blip>
          <a:stretch>
            <a:fillRect/>
          </a:stretch>
        </p:blipFill>
        <p:spPr>
          <a:xfrm>
            <a:off x="6875350" y="1829825"/>
            <a:ext cx="3822724" cy="382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ts val="5333"/>
              </a:lnSpc>
              <a:spcBef>
                <a:spcPts val="1000"/>
              </a:spcBef>
              <a:spcAft>
                <a:spcPts val="0"/>
              </a:spcAft>
              <a:buClr>
                <a:srgbClr val="12284C"/>
              </a:buClr>
              <a:buSzTx/>
              <a:buFont typeface="Arial" panose="020B0604020202020204" pitchFamily="34" charset="0"/>
              <a:buNone/>
              <a:tabLst/>
              <a:defRPr/>
            </a:pPr>
            <a:r>
              <a:rPr kumimoji="0" lang="en-US" sz="7200" b="0" i="0" u="none" strike="noStrike" kern="1200" cap="none" spc="0" normalizeH="0" baseline="0" noProof="0" dirty="0">
                <a:ln>
                  <a:noFill/>
                </a:ln>
                <a:solidFill>
                  <a:srgbClr val="12284C"/>
                </a:solidFill>
                <a:effectLst/>
                <a:uLnTx/>
                <a:uFillTx/>
                <a:latin typeface="Open Sans Light"/>
                <a:ea typeface="Open Sans Light" panose="020B0306030504020204" pitchFamily="34" charset="0"/>
                <a:cs typeface="Open Sans Light" panose="020B0306030504020204" pitchFamily="34" charset="0"/>
              </a:rPr>
              <a:t>Kansas leads the </a:t>
            </a:r>
            <a:r>
              <a:rPr kumimoji="0" lang="en-US" sz="7200" b="1" i="0" u="none" strike="noStrike" kern="1200" cap="none" spc="0" normalizeH="0" baseline="0" noProof="0" dirty="0">
                <a:ln>
                  <a:noFill/>
                </a:ln>
                <a:solidFill>
                  <a:srgbClr val="FFA400"/>
                </a:solidFill>
                <a:effectLst/>
                <a:uLnTx/>
                <a:uFillTx/>
                <a:latin typeface="Open Sans Light"/>
                <a:ea typeface="Open Sans Light" panose="020B0306030504020204" pitchFamily="34" charset="0"/>
                <a:cs typeface="Open Sans Light" panose="020B0306030504020204" pitchFamily="34" charset="0"/>
              </a:rPr>
              <a:t>world</a:t>
            </a:r>
            <a:r>
              <a:rPr kumimoji="0" lang="en-US" sz="7200" b="0" i="0" u="none" strike="noStrike" kern="1200" cap="none" spc="0" normalizeH="0" baseline="0" noProof="0" dirty="0">
                <a:ln>
                  <a:noFill/>
                </a:ln>
                <a:solidFill>
                  <a:srgbClr val="12284C"/>
                </a:solidFill>
                <a:effectLst/>
                <a:uLnTx/>
                <a:uFillTx/>
                <a:latin typeface="Open Sans Light"/>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121911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2284C"/>
                </a:solidFill>
                <a:effectLst/>
                <a:uLnTx/>
                <a:uFillTx/>
                <a:latin typeface="Open Sans Light"/>
                <a:ea typeface="+mj-ea"/>
                <a:cs typeface="+mj-cs"/>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02A3D4-1CA5-35DE-97FB-41081438DF01}"/>
              </a:ext>
            </a:extLst>
          </p:cNvPr>
          <p:cNvSpPr>
            <a:spLocks noGrp="1"/>
          </p:cNvSpPr>
          <p:nvPr>
            <p:ph idx="1"/>
          </p:nvPr>
        </p:nvSpPr>
        <p:spPr>
          <a:xfrm>
            <a:off x="466531" y="1644073"/>
            <a:ext cx="10887269" cy="4551454"/>
          </a:xfrm>
        </p:spPr>
        <p:txBody>
          <a:bodyPr>
            <a:normAutofit fontScale="92500" lnSpcReduction="20000"/>
          </a:bodyPr>
          <a:lstStyle/>
          <a:p>
            <a:pPr lvl="0"/>
            <a:r>
              <a:rPr lang="en-US" dirty="0"/>
              <a:t>School Counseling</a:t>
            </a:r>
          </a:p>
          <a:p>
            <a:pPr lvl="0"/>
            <a:r>
              <a:rPr lang="en-US" dirty="0"/>
              <a:t>Social-Emotional Character Development</a:t>
            </a:r>
          </a:p>
          <a:p>
            <a:pPr lvl="0"/>
            <a:r>
              <a:rPr lang="en-US" dirty="0"/>
              <a:t>Advanced Placement</a:t>
            </a:r>
          </a:p>
          <a:p>
            <a:pPr lvl="0"/>
            <a:r>
              <a:rPr lang="en-US" dirty="0"/>
              <a:t>Pe/Health</a:t>
            </a:r>
          </a:p>
          <a:p>
            <a:pPr lvl="0"/>
            <a:r>
              <a:rPr lang="en-US" dirty="0"/>
              <a:t>Youth Risk Behavior Survey (CDC)</a:t>
            </a:r>
          </a:p>
          <a:p>
            <a:pPr lvl="0"/>
            <a:r>
              <a:rPr lang="en-US" dirty="0"/>
              <a:t>Individual Plan of Study</a:t>
            </a:r>
          </a:p>
          <a:p>
            <a:pPr lvl="0"/>
            <a:r>
              <a:rPr lang="en-US" dirty="0"/>
              <a:t>Mental Health Crisis Triage Team</a:t>
            </a:r>
          </a:p>
          <a:p>
            <a:pPr marL="0" indent="0">
              <a:buNone/>
            </a:pPr>
            <a:endParaRPr lang="en-US" dirty="0"/>
          </a:p>
          <a:p>
            <a:pPr marL="0" indent="0">
              <a:buNone/>
            </a:pPr>
            <a:r>
              <a:rPr lang="en-US" dirty="0"/>
              <a:t>Kent Reed, Climate/Wellness Program Manager</a:t>
            </a:r>
          </a:p>
          <a:p>
            <a:pPr marL="0" indent="0">
              <a:buNone/>
            </a:pPr>
            <a:r>
              <a:rPr lang="en-US" dirty="0">
                <a:hlinkClick r:id="rId2"/>
              </a:rPr>
              <a:t>kreed@ksde.org</a:t>
            </a:r>
            <a:endParaRPr lang="en-US" dirty="0"/>
          </a:p>
          <a:p>
            <a:pPr marL="0" indent="0">
              <a:buNone/>
            </a:pPr>
            <a:r>
              <a:rPr lang="en-US" dirty="0"/>
              <a:t>785-296-8109</a:t>
            </a:r>
          </a:p>
          <a:p>
            <a:endParaRPr lang="en-US" dirty="0"/>
          </a:p>
        </p:txBody>
      </p:sp>
      <p:sp>
        <p:nvSpPr>
          <p:cNvPr id="3" name="Title 2">
            <a:extLst>
              <a:ext uri="{FF2B5EF4-FFF2-40B4-BE49-F238E27FC236}">
                <a16:creationId xmlns:a16="http://schemas.microsoft.com/office/drawing/2014/main" id="{6DB02D92-94F2-F5FA-6B06-719585F76A6F}"/>
              </a:ext>
            </a:extLst>
          </p:cNvPr>
          <p:cNvSpPr>
            <a:spLocks noGrp="1"/>
          </p:cNvSpPr>
          <p:nvPr>
            <p:ph type="title"/>
          </p:nvPr>
        </p:nvSpPr>
        <p:spPr/>
        <p:txBody>
          <a:bodyPr/>
          <a:lstStyle/>
          <a:p>
            <a:r>
              <a:rPr lang="en-US" dirty="0"/>
              <a:t>School Climate/Wellness</a:t>
            </a:r>
          </a:p>
        </p:txBody>
      </p:sp>
    </p:spTree>
    <p:extLst>
      <p:ext uri="{BB962C8B-B14F-4D97-AF65-F5344CB8AC3E}">
        <p14:creationId xmlns:p14="http://schemas.microsoft.com/office/powerpoint/2010/main" val="1331328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p:txBody>
          <a:bodyPr>
            <a:normAutofit/>
          </a:bodyPr>
          <a:lstStyle/>
          <a:p>
            <a:r>
              <a:rPr lang="en-US" b="1" dirty="0">
                <a:latin typeface="+mn-lt"/>
              </a:rPr>
              <a:t>What format would you like to see for Curriculum Leaders moving forward?</a:t>
            </a:r>
          </a:p>
          <a:p>
            <a:pPr lvl="1"/>
            <a:r>
              <a:rPr lang="en-US" b="1" dirty="0">
                <a:latin typeface="+mn-lt"/>
              </a:rPr>
              <a:t>Next Meeting Dates:  January 20 &amp; April 21</a:t>
            </a:r>
          </a:p>
          <a:p>
            <a:pPr lvl="1"/>
            <a:endParaRPr lang="en-US" b="1" dirty="0">
              <a:latin typeface="+mn-lt"/>
            </a:endParaRPr>
          </a:p>
          <a:p>
            <a:r>
              <a:rPr lang="en-US" b="1" dirty="0">
                <a:latin typeface="+mn-lt"/>
              </a:rPr>
              <a:t>What feedback do you have for the KSDE staff based on today’s discussions?</a:t>
            </a: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Curriculum Leaders</a:t>
            </a:r>
          </a:p>
        </p:txBody>
      </p:sp>
    </p:spTree>
    <p:extLst>
      <p:ext uri="{BB962C8B-B14F-4D97-AF65-F5344CB8AC3E}">
        <p14:creationId xmlns:p14="http://schemas.microsoft.com/office/powerpoint/2010/main" val="3865229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DA22-5792-882B-E68B-F279E3B39444}"/>
              </a:ext>
            </a:extLst>
          </p:cNvPr>
          <p:cNvSpPr>
            <a:spLocks noGrp="1"/>
          </p:cNvSpPr>
          <p:nvPr>
            <p:ph type="title"/>
          </p:nvPr>
        </p:nvSpPr>
        <p:spPr/>
        <p:txBody>
          <a:bodyPr/>
          <a:lstStyle/>
          <a:p>
            <a:r>
              <a:rPr lang="en-US" dirty="0"/>
              <a:t>Upcoming Dates</a:t>
            </a:r>
          </a:p>
        </p:txBody>
      </p:sp>
      <p:sp>
        <p:nvSpPr>
          <p:cNvPr id="3" name="Content Placeholder 2">
            <a:extLst>
              <a:ext uri="{FF2B5EF4-FFF2-40B4-BE49-F238E27FC236}">
                <a16:creationId xmlns:a16="http://schemas.microsoft.com/office/drawing/2014/main" id="{49AA1DBF-CA35-9AC8-CBDA-C1DF9B58BB06}"/>
              </a:ext>
            </a:extLst>
          </p:cNvPr>
          <p:cNvSpPr>
            <a:spLocks noGrp="1"/>
          </p:cNvSpPr>
          <p:nvPr>
            <p:ph idx="1"/>
          </p:nvPr>
        </p:nvSpPr>
        <p:spPr/>
        <p:txBody>
          <a:bodyPr/>
          <a:lstStyle/>
          <a:p>
            <a:pPr marL="0" indent="0">
              <a:buNone/>
            </a:pPr>
            <a:r>
              <a:rPr lang="en-US" b="1" dirty="0"/>
              <a:t>KSDE Summer Academies</a:t>
            </a:r>
          </a:p>
          <a:p>
            <a:pPr marL="0" indent="0">
              <a:buNone/>
            </a:pPr>
            <a:r>
              <a:rPr lang="en-US" dirty="0"/>
              <a:t>	The Art of Teaching:  Instructional Artistry</a:t>
            </a:r>
          </a:p>
          <a:p>
            <a:pPr marL="0" indent="0">
              <a:buNone/>
            </a:pPr>
            <a:r>
              <a:rPr lang="en-US" dirty="0"/>
              <a:t>	June 12-16, 2023  Two locations in western Kansas</a:t>
            </a:r>
          </a:p>
          <a:p>
            <a:pPr marL="0" indent="0">
              <a:buNone/>
            </a:pPr>
            <a:r>
              <a:rPr lang="en-US" dirty="0"/>
              <a:t>	July 10-14, 2023  Two locations in eastern Kansas</a:t>
            </a:r>
          </a:p>
          <a:p>
            <a:pPr marL="0" indent="0">
              <a:buNone/>
            </a:pPr>
            <a:endParaRPr lang="en-US" dirty="0"/>
          </a:p>
          <a:p>
            <a:pPr marL="0" indent="0">
              <a:buNone/>
            </a:pPr>
            <a:r>
              <a:rPr lang="en-US" b="1" dirty="0"/>
              <a:t>KSDE Great Ideas In Education Conference</a:t>
            </a:r>
          </a:p>
          <a:p>
            <a:pPr marL="0" indent="0">
              <a:buNone/>
            </a:pPr>
            <a:r>
              <a:rPr lang="en-US" dirty="0"/>
              <a:t>	October 25-27, 2023</a:t>
            </a:r>
          </a:p>
          <a:p>
            <a:pPr marL="0" indent="0">
              <a:buNone/>
            </a:pPr>
            <a:r>
              <a:rPr lang="en-US" dirty="0"/>
              <a:t>	Wichita Hyatt</a:t>
            </a:r>
          </a:p>
        </p:txBody>
      </p:sp>
    </p:spTree>
    <p:extLst>
      <p:ext uri="{BB962C8B-B14F-4D97-AF65-F5344CB8AC3E}">
        <p14:creationId xmlns:p14="http://schemas.microsoft.com/office/powerpoint/2010/main" val="977891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b="1" dirty="0"/>
              <a:t>Ben Proctor</a:t>
            </a:r>
            <a:br>
              <a:rPr lang="en-US" b="1" dirty="0"/>
            </a:br>
            <a:r>
              <a:rPr lang="en-US" b="1" dirty="0"/>
              <a:t>Deputy Commissioner</a:t>
            </a:r>
            <a:br>
              <a:rPr lang="en-US" b="1" dirty="0"/>
            </a:br>
            <a:r>
              <a:rPr lang="en-US" b="1" dirty="0"/>
              <a:t>Division of Learning Services</a:t>
            </a:r>
            <a:br>
              <a:rPr lang="en-US" b="1" dirty="0"/>
            </a:br>
            <a:r>
              <a:rPr lang="en-US" b="1" dirty="0"/>
              <a:t>(316)587-5665 (Cell)</a:t>
            </a:r>
          </a:p>
          <a:p>
            <a:pPr lvl="1"/>
            <a:r>
              <a:rPr lang="en-US" b="1" dirty="0"/>
              <a:t>785-296-2303 (Office)</a:t>
            </a:r>
            <a:br>
              <a:rPr lang="en-US" b="1" dirty="0"/>
            </a:br>
            <a:r>
              <a:rPr lang="en-US" b="1" dirty="0"/>
              <a:t>bproctor@ksde.org</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0CD4-D710-402D-8560-74DFCBE2E8FA}"/>
              </a:ext>
            </a:extLst>
          </p:cNvPr>
          <p:cNvSpPr/>
          <p:nvPr/>
        </p:nvSpPr>
        <p:spPr>
          <a:xfrm>
            <a:off x="334673"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(Bottom)</a:t>
            </a:r>
          </a:p>
        </p:txBody>
      </p:sp>
      <p:sp>
        <p:nvSpPr>
          <p:cNvPr id="11" name="Rectangle 10">
            <a:extLst>
              <a:ext uri="{FF2B5EF4-FFF2-40B4-BE49-F238E27FC236}">
                <a16:creationId xmlns:a16="http://schemas.microsoft.com/office/drawing/2014/main" id="{640759B8-38C7-4D94-BF2B-EBBC8A6D3490}"/>
              </a:ext>
            </a:extLst>
          </p:cNvPr>
          <p:cNvSpPr/>
          <p:nvPr/>
        </p:nvSpPr>
        <p:spPr>
          <a:xfrm>
            <a:off x="1796760"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(Top)</a:t>
            </a:r>
          </a:p>
        </p:txBody>
      </p:sp>
      <p:sp>
        <p:nvSpPr>
          <p:cNvPr id="12" name="Rectangle 11">
            <a:extLst>
              <a:ext uri="{FF2B5EF4-FFF2-40B4-BE49-F238E27FC236}">
                <a16:creationId xmlns:a16="http://schemas.microsoft.com/office/drawing/2014/main" id="{324BEA94-5587-4C17-8E2A-170082E2CC87}"/>
              </a:ext>
            </a:extLst>
          </p:cNvPr>
          <p:cNvSpPr/>
          <p:nvPr/>
        </p:nvSpPr>
        <p:spPr>
          <a:xfrm>
            <a:off x="3274867"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(Bottom)</a:t>
            </a:r>
          </a:p>
        </p:txBody>
      </p:sp>
      <p:sp>
        <p:nvSpPr>
          <p:cNvPr id="13" name="Rectangle 12">
            <a:extLst>
              <a:ext uri="{FF2B5EF4-FFF2-40B4-BE49-F238E27FC236}">
                <a16:creationId xmlns:a16="http://schemas.microsoft.com/office/drawing/2014/main" id="{16820114-2A0A-40F1-A9EF-5B2E97002C15}"/>
              </a:ext>
            </a:extLst>
          </p:cNvPr>
          <p:cNvSpPr/>
          <p:nvPr/>
        </p:nvSpPr>
        <p:spPr>
          <a:xfrm>
            <a:off x="47529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(Top)</a:t>
            </a:r>
          </a:p>
        </p:txBody>
      </p:sp>
      <p:sp>
        <p:nvSpPr>
          <p:cNvPr id="14" name="Rectangle 13">
            <a:extLst>
              <a:ext uri="{FF2B5EF4-FFF2-40B4-BE49-F238E27FC236}">
                <a16:creationId xmlns:a16="http://schemas.microsoft.com/office/drawing/2014/main" id="{59E34C4D-FC09-43BB-B848-F892EDEFB84D}"/>
              </a:ext>
            </a:extLst>
          </p:cNvPr>
          <p:cNvSpPr/>
          <p:nvPr/>
        </p:nvSpPr>
        <p:spPr>
          <a:xfrm>
            <a:off x="61817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(Bottom)</a:t>
            </a:r>
          </a:p>
        </p:txBody>
      </p:sp>
      <p:sp>
        <p:nvSpPr>
          <p:cNvPr id="15" name="Rectangle 14">
            <a:extLst>
              <a:ext uri="{FF2B5EF4-FFF2-40B4-BE49-F238E27FC236}">
                <a16:creationId xmlns:a16="http://schemas.microsoft.com/office/drawing/2014/main" id="{E3A6E431-0B0F-4ED6-B39F-763AE2C41FBE}"/>
              </a:ext>
            </a:extLst>
          </p:cNvPr>
          <p:cNvSpPr/>
          <p:nvPr/>
        </p:nvSpPr>
        <p:spPr>
          <a:xfrm>
            <a:off x="76104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(Top)</a:t>
            </a:r>
          </a:p>
        </p:txBody>
      </p:sp>
      <p:sp>
        <p:nvSpPr>
          <p:cNvPr id="16" name="Rectangle 15">
            <a:extLst>
              <a:ext uri="{FF2B5EF4-FFF2-40B4-BE49-F238E27FC236}">
                <a16:creationId xmlns:a16="http://schemas.microsoft.com/office/drawing/2014/main" id="{D60153FF-408E-40AF-B87B-6FF35B72ACDC}"/>
              </a:ext>
            </a:extLst>
          </p:cNvPr>
          <p:cNvSpPr/>
          <p:nvPr/>
        </p:nvSpPr>
        <p:spPr>
          <a:xfrm>
            <a:off x="9086201"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(Bottom)</a:t>
            </a:r>
          </a:p>
        </p:txBody>
      </p:sp>
      <p:sp>
        <p:nvSpPr>
          <p:cNvPr id="17" name="Rectangle 16">
            <a:extLst>
              <a:ext uri="{FF2B5EF4-FFF2-40B4-BE49-F238E27FC236}">
                <a16:creationId xmlns:a16="http://schemas.microsoft.com/office/drawing/2014/main" id="{37FD6391-6A45-4782-A4DC-B4A25062F6C9}"/>
              </a:ext>
            </a:extLst>
          </p:cNvPr>
          <p:cNvSpPr/>
          <p:nvPr/>
        </p:nvSpPr>
        <p:spPr>
          <a:xfrm>
            <a:off x="10561927"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(Top)</a:t>
            </a:r>
          </a:p>
        </p:txBody>
      </p:sp>
      <p:sp>
        <p:nvSpPr>
          <p:cNvPr id="23" name="Rectangle 22">
            <a:extLst>
              <a:ext uri="{FF2B5EF4-FFF2-40B4-BE49-F238E27FC236}">
                <a16:creationId xmlns:a16="http://schemas.microsoft.com/office/drawing/2014/main" id="{6D24F77B-56A9-4593-9883-22660CD3905F}"/>
              </a:ext>
            </a:extLst>
          </p:cNvPr>
          <p:cNvSpPr/>
          <p:nvPr/>
        </p:nvSpPr>
        <p:spPr>
          <a:xfrm>
            <a:off x="110836" y="100189"/>
            <a:ext cx="11970327" cy="971671"/>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b="1" dirty="0">
                <a:solidFill>
                  <a:prstClr val="white"/>
                </a:solidFill>
                <a:latin typeface="Open Sans Light"/>
              </a:rPr>
              <a:t>Kansas State Assessment Performance Correlated with Graduation Rates and Postsecondary Effective Rates</a:t>
            </a:r>
          </a:p>
          <a:p>
            <a:pPr algn="ctr" defTabSz="914377"/>
            <a:r>
              <a:rPr lang="en-US" sz="1200" b="1" dirty="0">
                <a:solidFill>
                  <a:prstClr val="white"/>
                </a:solidFill>
                <a:latin typeface="Open Sans Light"/>
              </a:rPr>
              <a:t>2017 and 2018 10</a:t>
            </a:r>
            <a:r>
              <a:rPr lang="en-US" sz="1200" b="1" baseline="30000" dirty="0">
                <a:solidFill>
                  <a:prstClr val="white"/>
                </a:solidFill>
                <a:latin typeface="Open Sans Light"/>
              </a:rPr>
              <a:t>th</a:t>
            </a:r>
            <a:r>
              <a:rPr lang="en-US" sz="1200" b="1" dirty="0">
                <a:solidFill>
                  <a:prstClr val="white"/>
                </a:solidFill>
                <a:latin typeface="Open Sans Light"/>
              </a:rPr>
              <a:t> Graders (Approximately 70,000 Students)</a:t>
            </a:r>
          </a:p>
          <a:p>
            <a:pPr algn="ctr" defTabSz="914377"/>
            <a:r>
              <a:rPr lang="en-US" sz="1200" b="1" dirty="0">
                <a:solidFill>
                  <a:prstClr val="white"/>
                </a:solidFill>
                <a:latin typeface="Open Sans Light"/>
              </a:rPr>
              <a:t>English Language Arts &amp; Math</a:t>
            </a:r>
          </a:p>
        </p:txBody>
      </p:sp>
      <p:sp>
        <p:nvSpPr>
          <p:cNvPr id="2" name="Slide Number Placeholder 1">
            <a:extLst>
              <a:ext uri="{FF2B5EF4-FFF2-40B4-BE49-F238E27FC236}">
                <a16:creationId xmlns:a16="http://schemas.microsoft.com/office/drawing/2014/main" id="{B6C1F29C-7BF8-4CEA-8FD3-5FAD13B3764F}"/>
              </a:ext>
            </a:extLst>
          </p:cNvPr>
          <p:cNvSpPr>
            <a:spLocks noGrp="1"/>
          </p:cNvSpPr>
          <p:nvPr>
            <p:ph type="sldNum" sz="quarter" idx="12"/>
          </p:nvPr>
        </p:nvSpPr>
        <p:spPr/>
        <p:txBody>
          <a:bodyPr/>
          <a:lstStyle/>
          <a:p>
            <a:pPr defTabSz="914377"/>
            <a:fld id="{7FD1F73E-0BBA-472D-89D7-AA97411977D3}" type="slidenum">
              <a:rPr lang="en-US">
                <a:solidFill>
                  <a:srgbClr val="12284C">
                    <a:tint val="75000"/>
                  </a:srgbClr>
                </a:solidFill>
                <a:latin typeface="Open Sans Light"/>
              </a:rPr>
              <a:pPr defTabSz="914377"/>
              <a:t>6</a:t>
            </a:fld>
            <a:endParaRPr lang="en-US">
              <a:solidFill>
                <a:srgbClr val="12284C">
                  <a:tint val="75000"/>
                </a:srgbClr>
              </a:solidFill>
              <a:latin typeface="Open Sans Light"/>
            </a:endParaRPr>
          </a:p>
        </p:txBody>
      </p:sp>
      <p:graphicFrame>
        <p:nvGraphicFramePr>
          <p:cNvPr id="7" name="Chart 6">
            <a:extLst>
              <a:ext uri="{FF2B5EF4-FFF2-40B4-BE49-F238E27FC236}">
                <a16:creationId xmlns:a16="http://schemas.microsoft.com/office/drawing/2014/main" id="{A7E6B0C1-CE3E-C6C6-6AAF-FC34AAA7BAC8}"/>
              </a:ext>
            </a:extLst>
          </p:cNvPr>
          <p:cNvGraphicFramePr>
            <a:graphicFrameLocks/>
          </p:cNvGraphicFramePr>
          <p:nvPr>
            <p:extLst>
              <p:ext uri="{D42A27DB-BD31-4B8C-83A1-F6EECF244321}">
                <p14:modId xmlns:p14="http://schemas.microsoft.com/office/powerpoint/2010/main" val="2261680159"/>
              </p:ext>
            </p:extLst>
          </p:nvPr>
        </p:nvGraphicFramePr>
        <p:xfrm>
          <a:off x="110836" y="1071860"/>
          <a:ext cx="11970328" cy="48526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9E197918-B41E-4D25-AC31-00AA9FC621BE}"/>
              </a:ext>
            </a:extLst>
          </p:cNvPr>
          <p:cNvSpPr/>
          <p:nvPr/>
        </p:nvSpPr>
        <p:spPr>
          <a:xfrm>
            <a:off x="511610" y="1168172"/>
            <a:ext cx="2623415" cy="4667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schemeClr val="bg1"/>
                </a:solidFill>
                <a:latin typeface="Open Sans Light"/>
              </a:rPr>
              <a:t>ELA – Graduation Rate</a:t>
            </a:r>
          </a:p>
        </p:txBody>
      </p:sp>
      <p:sp>
        <p:nvSpPr>
          <p:cNvPr id="18" name="Rectangle 17">
            <a:extLst>
              <a:ext uri="{FF2B5EF4-FFF2-40B4-BE49-F238E27FC236}">
                <a16:creationId xmlns:a16="http://schemas.microsoft.com/office/drawing/2014/main" id="{21F24D55-3E81-4A9E-892B-85AB407B5A49}"/>
              </a:ext>
            </a:extLst>
          </p:cNvPr>
          <p:cNvSpPr/>
          <p:nvPr/>
        </p:nvSpPr>
        <p:spPr>
          <a:xfrm>
            <a:off x="3338513" y="1168172"/>
            <a:ext cx="2623416" cy="466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Graduation Rate</a:t>
            </a:r>
          </a:p>
        </p:txBody>
      </p:sp>
      <p:sp>
        <p:nvSpPr>
          <p:cNvPr id="8" name="Rectangle 7">
            <a:extLst>
              <a:ext uri="{FF2B5EF4-FFF2-40B4-BE49-F238E27FC236}">
                <a16:creationId xmlns:a16="http://schemas.microsoft.com/office/drawing/2014/main" id="{9DC68FE8-20D5-73F2-7D77-96513D492A68}"/>
              </a:ext>
            </a:extLst>
          </p:cNvPr>
          <p:cNvSpPr/>
          <p:nvPr/>
        </p:nvSpPr>
        <p:spPr>
          <a:xfrm>
            <a:off x="6165417" y="1159171"/>
            <a:ext cx="2623416" cy="46672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ELA – Postsecondary Effective Rate</a:t>
            </a:r>
          </a:p>
        </p:txBody>
      </p:sp>
      <p:sp>
        <p:nvSpPr>
          <p:cNvPr id="9" name="Rectangle 8">
            <a:extLst>
              <a:ext uri="{FF2B5EF4-FFF2-40B4-BE49-F238E27FC236}">
                <a16:creationId xmlns:a16="http://schemas.microsoft.com/office/drawing/2014/main" id="{A13B671D-E803-4FD9-A1B7-357F91F1CA8E}"/>
              </a:ext>
            </a:extLst>
          </p:cNvPr>
          <p:cNvSpPr/>
          <p:nvPr/>
        </p:nvSpPr>
        <p:spPr>
          <a:xfrm>
            <a:off x="8992321" y="1168172"/>
            <a:ext cx="2623416" cy="4667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Postsecondary Effective Rate</a:t>
            </a:r>
          </a:p>
        </p:txBody>
      </p:sp>
    </p:spTree>
    <p:extLst>
      <p:ext uri="{BB962C8B-B14F-4D97-AF65-F5344CB8AC3E}">
        <p14:creationId xmlns:p14="http://schemas.microsoft.com/office/powerpoint/2010/main" val="2077778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0CD4-D710-402D-8560-74DFCBE2E8FA}"/>
              </a:ext>
            </a:extLst>
          </p:cNvPr>
          <p:cNvSpPr/>
          <p:nvPr/>
        </p:nvSpPr>
        <p:spPr>
          <a:xfrm>
            <a:off x="495300" y="5924551"/>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(Bottom)</a:t>
            </a:r>
          </a:p>
        </p:txBody>
      </p:sp>
      <p:sp>
        <p:nvSpPr>
          <p:cNvPr id="11" name="Rectangle 10">
            <a:extLst>
              <a:ext uri="{FF2B5EF4-FFF2-40B4-BE49-F238E27FC236}">
                <a16:creationId xmlns:a16="http://schemas.microsoft.com/office/drawing/2014/main" id="{640759B8-38C7-4D94-BF2B-EBBC8A6D3490}"/>
              </a:ext>
            </a:extLst>
          </p:cNvPr>
          <p:cNvSpPr/>
          <p:nvPr/>
        </p:nvSpPr>
        <p:spPr>
          <a:xfrm>
            <a:off x="19145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(Top)</a:t>
            </a:r>
          </a:p>
        </p:txBody>
      </p:sp>
      <p:sp>
        <p:nvSpPr>
          <p:cNvPr id="12" name="Rectangle 11">
            <a:extLst>
              <a:ext uri="{FF2B5EF4-FFF2-40B4-BE49-F238E27FC236}">
                <a16:creationId xmlns:a16="http://schemas.microsoft.com/office/drawing/2014/main" id="{324BEA94-5587-4C17-8E2A-170082E2CC87}"/>
              </a:ext>
            </a:extLst>
          </p:cNvPr>
          <p:cNvSpPr/>
          <p:nvPr/>
        </p:nvSpPr>
        <p:spPr>
          <a:xfrm>
            <a:off x="3333751"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(Bottom)</a:t>
            </a:r>
          </a:p>
        </p:txBody>
      </p:sp>
      <p:sp>
        <p:nvSpPr>
          <p:cNvPr id="13" name="Rectangle 12">
            <a:extLst>
              <a:ext uri="{FF2B5EF4-FFF2-40B4-BE49-F238E27FC236}">
                <a16:creationId xmlns:a16="http://schemas.microsoft.com/office/drawing/2014/main" id="{16820114-2A0A-40F1-A9EF-5B2E97002C15}"/>
              </a:ext>
            </a:extLst>
          </p:cNvPr>
          <p:cNvSpPr/>
          <p:nvPr/>
        </p:nvSpPr>
        <p:spPr>
          <a:xfrm>
            <a:off x="47529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(Top)</a:t>
            </a:r>
          </a:p>
        </p:txBody>
      </p:sp>
      <p:sp>
        <p:nvSpPr>
          <p:cNvPr id="14" name="Rectangle 13">
            <a:extLst>
              <a:ext uri="{FF2B5EF4-FFF2-40B4-BE49-F238E27FC236}">
                <a16:creationId xmlns:a16="http://schemas.microsoft.com/office/drawing/2014/main" id="{59E34C4D-FC09-43BB-B848-F892EDEFB84D}"/>
              </a:ext>
            </a:extLst>
          </p:cNvPr>
          <p:cNvSpPr/>
          <p:nvPr/>
        </p:nvSpPr>
        <p:spPr>
          <a:xfrm>
            <a:off x="61817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(Bottom)</a:t>
            </a:r>
          </a:p>
        </p:txBody>
      </p:sp>
      <p:sp>
        <p:nvSpPr>
          <p:cNvPr id="15" name="Rectangle 14">
            <a:extLst>
              <a:ext uri="{FF2B5EF4-FFF2-40B4-BE49-F238E27FC236}">
                <a16:creationId xmlns:a16="http://schemas.microsoft.com/office/drawing/2014/main" id="{E3A6E431-0B0F-4ED6-B39F-763AE2C41FBE}"/>
              </a:ext>
            </a:extLst>
          </p:cNvPr>
          <p:cNvSpPr/>
          <p:nvPr/>
        </p:nvSpPr>
        <p:spPr>
          <a:xfrm>
            <a:off x="76104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(Top)</a:t>
            </a:r>
          </a:p>
        </p:txBody>
      </p:sp>
      <p:sp>
        <p:nvSpPr>
          <p:cNvPr id="16" name="Rectangle 15">
            <a:extLst>
              <a:ext uri="{FF2B5EF4-FFF2-40B4-BE49-F238E27FC236}">
                <a16:creationId xmlns:a16="http://schemas.microsoft.com/office/drawing/2014/main" id="{D60153FF-408E-40AF-B87B-6FF35B72ACDC}"/>
              </a:ext>
            </a:extLst>
          </p:cNvPr>
          <p:cNvSpPr/>
          <p:nvPr/>
        </p:nvSpPr>
        <p:spPr>
          <a:xfrm>
            <a:off x="90392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(Bottom)</a:t>
            </a:r>
          </a:p>
        </p:txBody>
      </p:sp>
      <p:sp>
        <p:nvSpPr>
          <p:cNvPr id="17" name="Rectangle 16">
            <a:extLst>
              <a:ext uri="{FF2B5EF4-FFF2-40B4-BE49-F238E27FC236}">
                <a16:creationId xmlns:a16="http://schemas.microsoft.com/office/drawing/2014/main" id="{37FD6391-6A45-4782-A4DC-B4A25062F6C9}"/>
              </a:ext>
            </a:extLst>
          </p:cNvPr>
          <p:cNvSpPr/>
          <p:nvPr/>
        </p:nvSpPr>
        <p:spPr>
          <a:xfrm>
            <a:off x="10501312"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(Top)</a:t>
            </a:r>
          </a:p>
        </p:txBody>
      </p:sp>
      <p:sp>
        <p:nvSpPr>
          <p:cNvPr id="23" name="Rectangle 22">
            <a:extLst>
              <a:ext uri="{FF2B5EF4-FFF2-40B4-BE49-F238E27FC236}">
                <a16:creationId xmlns:a16="http://schemas.microsoft.com/office/drawing/2014/main" id="{6D24F77B-56A9-4593-9883-22660CD3905F}"/>
              </a:ext>
            </a:extLst>
          </p:cNvPr>
          <p:cNvSpPr/>
          <p:nvPr/>
        </p:nvSpPr>
        <p:spPr>
          <a:xfrm>
            <a:off x="295276" y="104775"/>
            <a:ext cx="11668125" cy="971671"/>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b="1" dirty="0">
                <a:solidFill>
                  <a:prstClr val="white"/>
                </a:solidFill>
                <a:latin typeface="Open Sans Light"/>
              </a:rPr>
              <a:t>Kansas State Assessment Performance Correlated with Mean ACT Scores</a:t>
            </a:r>
          </a:p>
          <a:p>
            <a:pPr algn="ctr" defTabSz="914377"/>
            <a:r>
              <a:rPr lang="en-US" sz="1200" b="1" dirty="0">
                <a:solidFill>
                  <a:prstClr val="white"/>
                </a:solidFill>
                <a:latin typeface="Open Sans Light"/>
              </a:rPr>
              <a:t>2017 </a:t>
            </a:r>
            <a:r>
              <a:rPr lang="en-US" sz="1200" b="1">
                <a:solidFill>
                  <a:prstClr val="white"/>
                </a:solidFill>
                <a:latin typeface="Open Sans Light"/>
              </a:rPr>
              <a:t>10</a:t>
            </a:r>
            <a:r>
              <a:rPr lang="en-US" sz="1200" b="1" baseline="30000">
                <a:solidFill>
                  <a:prstClr val="white"/>
                </a:solidFill>
                <a:latin typeface="Open Sans Light"/>
              </a:rPr>
              <a:t>th</a:t>
            </a:r>
            <a:r>
              <a:rPr lang="en-US" sz="1200" b="1">
                <a:solidFill>
                  <a:prstClr val="white"/>
                </a:solidFill>
                <a:latin typeface="Open Sans Light"/>
              </a:rPr>
              <a:t> Graders</a:t>
            </a:r>
            <a:endParaRPr lang="en-US" sz="1200" b="1" dirty="0">
              <a:solidFill>
                <a:prstClr val="white"/>
              </a:solidFill>
              <a:latin typeface="Open Sans Light"/>
            </a:endParaRPr>
          </a:p>
          <a:p>
            <a:pPr algn="ctr" defTabSz="914377"/>
            <a:r>
              <a:rPr lang="en-US" sz="1200" b="1" dirty="0">
                <a:solidFill>
                  <a:prstClr val="white"/>
                </a:solidFill>
                <a:latin typeface="Open Sans Light"/>
              </a:rPr>
              <a:t>English Language Arts &amp; Math</a:t>
            </a:r>
          </a:p>
        </p:txBody>
      </p:sp>
      <p:sp>
        <p:nvSpPr>
          <p:cNvPr id="2" name="Slide Number Placeholder 1">
            <a:extLst>
              <a:ext uri="{FF2B5EF4-FFF2-40B4-BE49-F238E27FC236}">
                <a16:creationId xmlns:a16="http://schemas.microsoft.com/office/drawing/2014/main" id="{B6C1F29C-7BF8-4CEA-8FD3-5FAD13B3764F}"/>
              </a:ext>
            </a:extLst>
          </p:cNvPr>
          <p:cNvSpPr>
            <a:spLocks noGrp="1"/>
          </p:cNvSpPr>
          <p:nvPr>
            <p:ph type="sldNum" sz="quarter" idx="12"/>
          </p:nvPr>
        </p:nvSpPr>
        <p:spPr/>
        <p:txBody>
          <a:bodyPr/>
          <a:lstStyle/>
          <a:p>
            <a:pPr defTabSz="914377"/>
            <a:fld id="{7FD1F73E-0BBA-472D-89D7-AA97411977D3}" type="slidenum">
              <a:rPr lang="en-US">
                <a:solidFill>
                  <a:srgbClr val="12284C">
                    <a:tint val="75000"/>
                  </a:srgbClr>
                </a:solidFill>
                <a:latin typeface="Open Sans Light"/>
              </a:rPr>
              <a:pPr defTabSz="914377"/>
              <a:t>7</a:t>
            </a:fld>
            <a:endParaRPr lang="en-US">
              <a:solidFill>
                <a:srgbClr val="12284C">
                  <a:tint val="75000"/>
                </a:srgbClr>
              </a:solidFill>
              <a:latin typeface="Open Sans Light"/>
            </a:endParaRPr>
          </a:p>
        </p:txBody>
      </p:sp>
      <p:graphicFrame>
        <p:nvGraphicFramePr>
          <p:cNvPr id="3" name="Chart 2">
            <a:extLst>
              <a:ext uri="{FF2B5EF4-FFF2-40B4-BE49-F238E27FC236}">
                <a16:creationId xmlns:a16="http://schemas.microsoft.com/office/drawing/2014/main" id="{96387AAF-85F5-2C23-9174-20F4FD3B71BE}"/>
              </a:ext>
            </a:extLst>
          </p:cNvPr>
          <p:cNvGraphicFramePr>
            <a:graphicFrameLocks/>
          </p:cNvGraphicFramePr>
          <p:nvPr>
            <p:extLst>
              <p:ext uri="{D42A27DB-BD31-4B8C-83A1-F6EECF244321}">
                <p14:modId xmlns:p14="http://schemas.microsoft.com/office/powerpoint/2010/main" val="2825721449"/>
              </p:ext>
            </p:extLst>
          </p:nvPr>
        </p:nvGraphicFramePr>
        <p:xfrm>
          <a:off x="295275" y="1790579"/>
          <a:ext cx="11668125" cy="413397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21F24D55-3E81-4A9E-892B-85AB407B5A49}"/>
              </a:ext>
            </a:extLst>
          </p:cNvPr>
          <p:cNvSpPr/>
          <p:nvPr/>
        </p:nvSpPr>
        <p:spPr>
          <a:xfrm>
            <a:off x="6505574" y="1170466"/>
            <a:ext cx="3409951" cy="466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ACT Mean Score</a:t>
            </a:r>
          </a:p>
        </p:txBody>
      </p:sp>
      <p:sp>
        <p:nvSpPr>
          <p:cNvPr id="22" name="Rectangle 21">
            <a:extLst>
              <a:ext uri="{FF2B5EF4-FFF2-40B4-BE49-F238E27FC236}">
                <a16:creationId xmlns:a16="http://schemas.microsoft.com/office/drawing/2014/main" id="{9E197918-B41E-4D25-AC31-00AA9FC621BE}"/>
              </a:ext>
            </a:extLst>
          </p:cNvPr>
          <p:cNvSpPr/>
          <p:nvPr/>
        </p:nvSpPr>
        <p:spPr>
          <a:xfrm>
            <a:off x="2276475" y="1192236"/>
            <a:ext cx="3409951" cy="4667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schemeClr val="bg1"/>
                </a:solidFill>
                <a:latin typeface="Open Sans Light"/>
              </a:rPr>
              <a:t>ELA – ACT Mean Score</a:t>
            </a:r>
          </a:p>
        </p:txBody>
      </p:sp>
    </p:spTree>
    <p:extLst>
      <p:ext uri="{BB962C8B-B14F-4D97-AF65-F5344CB8AC3E}">
        <p14:creationId xmlns:p14="http://schemas.microsoft.com/office/powerpoint/2010/main" val="2080336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879F-8672-763C-1878-B633374B00C8}"/>
              </a:ext>
            </a:extLst>
          </p:cNvPr>
          <p:cNvSpPr>
            <a:spLocks noGrp="1"/>
          </p:cNvSpPr>
          <p:nvPr>
            <p:ph idx="1"/>
          </p:nvPr>
        </p:nvSpPr>
        <p:spPr/>
        <p:txBody>
          <a:bodyPr>
            <a:normAutofit/>
          </a:bodyPr>
          <a:lstStyle/>
          <a:p>
            <a:r>
              <a:rPr lang="en-US" b="1" dirty="0"/>
              <a:t>What are your big takeaways from looking at this data?</a:t>
            </a:r>
          </a:p>
          <a:p>
            <a:r>
              <a:rPr lang="en-US" b="1" dirty="0">
                <a:effectLst/>
                <a:latin typeface="+mn-lt"/>
                <a:ea typeface="Calibri" panose="020F0502020204030204" pitchFamily="34" charset="0"/>
                <a:cs typeface="Times New Roman" panose="02020603050405020304" pitchFamily="18" charset="0"/>
              </a:rPr>
              <a:t>What does </a:t>
            </a:r>
            <a:r>
              <a:rPr lang="en-US" b="1" dirty="0">
                <a:latin typeface="+mn-lt"/>
                <a:ea typeface="Calibri" panose="020F0502020204030204" pitchFamily="34" charset="0"/>
                <a:cs typeface="Times New Roman" panose="02020603050405020304" pitchFamily="18" charset="0"/>
              </a:rPr>
              <a:t>the data</a:t>
            </a:r>
            <a:r>
              <a:rPr lang="en-US" b="1" dirty="0">
                <a:effectLst/>
                <a:latin typeface="+mn-lt"/>
                <a:ea typeface="Calibri" panose="020F0502020204030204" pitchFamily="34" charset="0"/>
                <a:cs typeface="Times New Roman" panose="02020603050405020304" pitchFamily="18" charset="0"/>
              </a:rPr>
              <a:t> tell you about students in the different performance levels?</a:t>
            </a:r>
          </a:p>
          <a:p>
            <a:pPr marL="0" indent="0">
              <a:buNone/>
            </a:pPr>
            <a:endParaRPr lang="en-US" b="1" dirty="0">
              <a:latin typeface="+mn-lt"/>
            </a:endParaRPr>
          </a:p>
        </p:txBody>
      </p:sp>
      <p:sp>
        <p:nvSpPr>
          <p:cNvPr id="3" name="Title 2">
            <a:extLst>
              <a:ext uri="{FF2B5EF4-FFF2-40B4-BE49-F238E27FC236}">
                <a16:creationId xmlns:a16="http://schemas.microsoft.com/office/drawing/2014/main" id="{17367BBD-33F2-8DE3-7412-E66405587103}"/>
              </a:ext>
            </a:extLst>
          </p:cNvPr>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281881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0CD4-D710-402D-8560-74DFCBE2E8FA}"/>
              </a:ext>
            </a:extLst>
          </p:cNvPr>
          <p:cNvSpPr/>
          <p:nvPr/>
        </p:nvSpPr>
        <p:spPr>
          <a:xfrm>
            <a:off x="495300" y="5924551"/>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(Bottom)</a:t>
            </a:r>
          </a:p>
        </p:txBody>
      </p:sp>
      <p:sp>
        <p:nvSpPr>
          <p:cNvPr id="11" name="Rectangle 10">
            <a:extLst>
              <a:ext uri="{FF2B5EF4-FFF2-40B4-BE49-F238E27FC236}">
                <a16:creationId xmlns:a16="http://schemas.microsoft.com/office/drawing/2014/main" id="{640759B8-38C7-4D94-BF2B-EBBC8A6D3490}"/>
              </a:ext>
            </a:extLst>
          </p:cNvPr>
          <p:cNvSpPr/>
          <p:nvPr/>
        </p:nvSpPr>
        <p:spPr>
          <a:xfrm>
            <a:off x="19145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(Top)</a:t>
            </a:r>
          </a:p>
        </p:txBody>
      </p:sp>
      <p:sp>
        <p:nvSpPr>
          <p:cNvPr id="12" name="Rectangle 11">
            <a:extLst>
              <a:ext uri="{FF2B5EF4-FFF2-40B4-BE49-F238E27FC236}">
                <a16:creationId xmlns:a16="http://schemas.microsoft.com/office/drawing/2014/main" id="{324BEA94-5587-4C17-8E2A-170082E2CC87}"/>
              </a:ext>
            </a:extLst>
          </p:cNvPr>
          <p:cNvSpPr/>
          <p:nvPr/>
        </p:nvSpPr>
        <p:spPr>
          <a:xfrm>
            <a:off x="3333751"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(Bottom)</a:t>
            </a:r>
          </a:p>
        </p:txBody>
      </p:sp>
      <p:sp>
        <p:nvSpPr>
          <p:cNvPr id="13" name="Rectangle 12">
            <a:extLst>
              <a:ext uri="{FF2B5EF4-FFF2-40B4-BE49-F238E27FC236}">
                <a16:creationId xmlns:a16="http://schemas.microsoft.com/office/drawing/2014/main" id="{16820114-2A0A-40F1-A9EF-5B2E97002C15}"/>
              </a:ext>
            </a:extLst>
          </p:cNvPr>
          <p:cNvSpPr/>
          <p:nvPr/>
        </p:nvSpPr>
        <p:spPr>
          <a:xfrm>
            <a:off x="47529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(Top)</a:t>
            </a:r>
          </a:p>
        </p:txBody>
      </p:sp>
      <p:sp>
        <p:nvSpPr>
          <p:cNvPr id="14" name="Rectangle 13">
            <a:extLst>
              <a:ext uri="{FF2B5EF4-FFF2-40B4-BE49-F238E27FC236}">
                <a16:creationId xmlns:a16="http://schemas.microsoft.com/office/drawing/2014/main" id="{59E34C4D-FC09-43BB-B848-F892EDEFB84D}"/>
              </a:ext>
            </a:extLst>
          </p:cNvPr>
          <p:cNvSpPr/>
          <p:nvPr/>
        </p:nvSpPr>
        <p:spPr>
          <a:xfrm>
            <a:off x="61817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(Bottom)</a:t>
            </a:r>
          </a:p>
        </p:txBody>
      </p:sp>
      <p:sp>
        <p:nvSpPr>
          <p:cNvPr id="15" name="Rectangle 14">
            <a:extLst>
              <a:ext uri="{FF2B5EF4-FFF2-40B4-BE49-F238E27FC236}">
                <a16:creationId xmlns:a16="http://schemas.microsoft.com/office/drawing/2014/main" id="{E3A6E431-0B0F-4ED6-B39F-763AE2C41FBE}"/>
              </a:ext>
            </a:extLst>
          </p:cNvPr>
          <p:cNvSpPr/>
          <p:nvPr/>
        </p:nvSpPr>
        <p:spPr>
          <a:xfrm>
            <a:off x="76104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(Top)</a:t>
            </a:r>
          </a:p>
        </p:txBody>
      </p:sp>
      <p:sp>
        <p:nvSpPr>
          <p:cNvPr id="16" name="Rectangle 15">
            <a:extLst>
              <a:ext uri="{FF2B5EF4-FFF2-40B4-BE49-F238E27FC236}">
                <a16:creationId xmlns:a16="http://schemas.microsoft.com/office/drawing/2014/main" id="{D60153FF-408E-40AF-B87B-6FF35B72ACDC}"/>
              </a:ext>
            </a:extLst>
          </p:cNvPr>
          <p:cNvSpPr/>
          <p:nvPr/>
        </p:nvSpPr>
        <p:spPr>
          <a:xfrm>
            <a:off x="90392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(Bottom)</a:t>
            </a:r>
          </a:p>
        </p:txBody>
      </p:sp>
      <p:sp>
        <p:nvSpPr>
          <p:cNvPr id="17" name="Rectangle 16">
            <a:extLst>
              <a:ext uri="{FF2B5EF4-FFF2-40B4-BE49-F238E27FC236}">
                <a16:creationId xmlns:a16="http://schemas.microsoft.com/office/drawing/2014/main" id="{37FD6391-6A45-4782-A4DC-B4A25062F6C9}"/>
              </a:ext>
            </a:extLst>
          </p:cNvPr>
          <p:cNvSpPr/>
          <p:nvPr/>
        </p:nvSpPr>
        <p:spPr>
          <a:xfrm>
            <a:off x="10501312"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(Top)</a:t>
            </a:r>
          </a:p>
        </p:txBody>
      </p:sp>
      <p:sp>
        <p:nvSpPr>
          <p:cNvPr id="23" name="Rectangle 22">
            <a:extLst>
              <a:ext uri="{FF2B5EF4-FFF2-40B4-BE49-F238E27FC236}">
                <a16:creationId xmlns:a16="http://schemas.microsoft.com/office/drawing/2014/main" id="{6D24F77B-56A9-4593-9883-22660CD3905F}"/>
              </a:ext>
            </a:extLst>
          </p:cNvPr>
          <p:cNvSpPr/>
          <p:nvPr/>
        </p:nvSpPr>
        <p:spPr>
          <a:xfrm>
            <a:off x="295276" y="104775"/>
            <a:ext cx="11668125" cy="971671"/>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b="1" dirty="0">
                <a:solidFill>
                  <a:prstClr val="white"/>
                </a:solidFill>
                <a:latin typeface="Open Sans Light"/>
              </a:rPr>
              <a:t>Kansas State Assessment Performance</a:t>
            </a:r>
            <a:endParaRPr lang="en-US" sz="1200" b="1" dirty="0">
              <a:solidFill>
                <a:prstClr val="white"/>
              </a:solidFill>
              <a:latin typeface="Open Sans Light"/>
            </a:endParaRPr>
          </a:p>
          <a:p>
            <a:pPr algn="ctr" defTabSz="914377"/>
            <a:r>
              <a:rPr lang="en-US" sz="1200" b="1" dirty="0">
                <a:solidFill>
                  <a:prstClr val="white"/>
                </a:solidFill>
                <a:latin typeface="Open Sans Light"/>
              </a:rPr>
              <a:t>2017 and 2018 10</a:t>
            </a:r>
            <a:r>
              <a:rPr lang="en-US" sz="1200" b="1" baseline="30000" dirty="0">
                <a:solidFill>
                  <a:prstClr val="white"/>
                </a:solidFill>
                <a:latin typeface="Open Sans Light"/>
              </a:rPr>
              <a:t>th</a:t>
            </a:r>
            <a:r>
              <a:rPr lang="en-US" sz="1200" b="1" dirty="0">
                <a:solidFill>
                  <a:prstClr val="white"/>
                </a:solidFill>
                <a:latin typeface="Open Sans Light"/>
              </a:rPr>
              <a:t> Graders</a:t>
            </a:r>
          </a:p>
          <a:p>
            <a:pPr algn="ctr" defTabSz="914377"/>
            <a:r>
              <a:rPr lang="en-US" sz="1200" b="1" dirty="0">
                <a:solidFill>
                  <a:prstClr val="white"/>
                </a:solidFill>
                <a:latin typeface="Open Sans Light"/>
              </a:rPr>
              <a:t>English Language Arts &amp; Math</a:t>
            </a:r>
          </a:p>
        </p:txBody>
      </p:sp>
      <p:sp>
        <p:nvSpPr>
          <p:cNvPr id="2" name="Slide Number Placeholder 1">
            <a:extLst>
              <a:ext uri="{FF2B5EF4-FFF2-40B4-BE49-F238E27FC236}">
                <a16:creationId xmlns:a16="http://schemas.microsoft.com/office/drawing/2014/main" id="{B6C1F29C-7BF8-4CEA-8FD3-5FAD13B3764F}"/>
              </a:ext>
            </a:extLst>
          </p:cNvPr>
          <p:cNvSpPr>
            <a:spLocks noGrp="1"/>
          </p:cNvSpPr>
          <p:nvPr>
            <p:ph type="sldNum" sz="quarter" idx="12"/>
          </p:nvPr>
        </p:nvSpPr>
        <p:spPr/>
        <p:txBody>
          <a:bodyPr/>
          <a:lstStyle/>
          <a:p>
            <a:pPr defTabSz="914377"/>
            <a:fld id="{7FD1F73E-0BBA-472D-89D7-AA97411977D3}" type="slidenum">
              <a:rPr lang="en-US">
                <a:solidFill>
                  <a:srgbClr val="12284C">
                    <a:tint val="75000"/>
                  </a:srgbClr>
                </a:solidFill>
                <a:latin typeface="Open Sans Light"/>
              </a:rPr>
              <a:pPr defTabSz="914377"/>
              <a:t>9</a:t>
            </a:fld>
            <a:endParaRPr lang="en-US">
              <a:solidFill>
                <a:srgbClr val="12284C">
                  <a:tint val="75000"/>
                </a:srgbClr>
              </a:solidFill>
              <a:latin typeface="Open Sans Light"/>
            </a:endParaRPr>
          </a:p>
        </p:txBody>
      </p:sp>
      <p:sp>
        <p:nvSpPr>
          <p:cNvPr id="18" name="Rectangle 17">
            <a:extLst>
              <a:ext uri="{FF2B5EF4-FFF2-40B4-BE49-F238E27FC236}">
                <a16:creationId xmlns:a16="http://schemas.microsoft.com/office/drawing/2014/main" id="{21F24D55-3E81-4A9E-892B-85AB407B5A49}"/>
              </a:ext>
            </a:extLst>
          </p:cNvPr>
          <p:cNvSpPr/>
          <p:nvPr/>
        </p:nvSpPr>
        <p:spPr>
          <a:xfrm>
            <a:off x="6505574" y="1170466"/>
            <a:ext cx="3409951" cy="466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Percentages</a:t>
            </a:r>
          </a:p>
        </p:txBody>
      </p:sp>
      <p:sp>
        <p:nvSpPr>
          <p:cNvPr id="22" name="Rectangle 21">
            <a:extLst>
              <a:ext uri="{FF2B5EF4-FFF2-40B4-BE49-F238E27FC236}">
                <a16:creationId xmlns:a16="http://schemas.microsoft.com/office/drawing/2014/main" id="{9E197918-B41E-4D25-AC31-00AA9FC621BE}"/>
              </a:ext>
            </a:extLst>
          </p:cNvPr>
          <p:cNvSpPr/>
          <p:nvPr/>
        </p:nvSpPr>
        <p:spPr>
          <a:xfrm>
            <a:off x="2276475" y="1192236"/>
            <a:ext cx="3409951" cy="4667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schemeClr val="bg1"/>
                </a:solidFill>
                <a:latin typeface="Open Sans Light"/>
              </a:rPr>
              <a:t>ELA Percentages</a:t>
            </a:r>
          </a:p>
        </p:txBody>
      </p:sp>
      <p:graphicFrame>
        <p:nvGraphicFramePr>
          <p:cNvPr id="4" name="Chart 3">
            <a:extLst>
              <a:ext uri="{FF2B5EF4-FFF2-40B4-BE49-F238E27FC236}">
                <a16:creationId xmlns:a16="http://schemas.microsoft.com/office/drawing/2014/main" id="{165EE291-3C3B-2BF0-3AA1-CB7332946946}"/>
              </a:ext>
            </a:extLst>
          </p:cNvPr>
          <p:cNvGraphicFramePr>
            <a:graphicFrameLocks/>
          </p:cNvGraphicFramePr>
          <p:nvPr>
            <p:extLst>
              <p:ext uri="{D42A27DB-BD31-4B8C-83A1-F6EECF244321}">
                <p14:modId xmlns:p14="http://schemas.microsoft.com/office/powerpoint/2010/main" val="3396457006"/>
              </p:ext>
            </p:extLst>
          </p:nvPr>
        </p:nvGraphicFramePr>
        <p:xfrm>
          <a:off x="215899" y="1774751"/>
          <a:ext cx="11760201" cy="4149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47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schemas.microsoft.com/office/2006/documentManagement/types"/>
    <ds:schemaRef ds:uri="http://schemas.openxmlformats.org/package/2006/metadata/core-properties"/>
    <ds:schemaRef ds:uri="d5501a87-0b31-43b9-bb13-8dd2b743a206"/>
    <ds:schemaRef ds:uri="http://purl.org/dc/elements/1.1/"/>
    <ds:schemaRef ds:uri="http://purl.org/dc/terms/"/>
    <ds:schemaRef ds:uri="6c663d95-8238-4b2d-b922-a74f82e5df6f"/>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1782</TotalTime>
  <Words>3190</Words>
  <Application>Microsoft Office PowerPoint</Application>
  <PresentationFormat>Widescreen</PresentationFormat>
  <Paragraphs>538</Paragraphs>
  <Slides>53</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Open Sans Semibold</vt:lpstr>
      <vt:lpstr>Calibri</vt:lpstr>
      <vt:lpstr>Arial</vt:lpstr>
      <vt:lpstr>Open Sans</vt:lpstr>
      <vt:lpstr>Open Sans Light</vt:lpstr>
      <vt:lpstr>Open Sans Semibold</vt:lpstr>
      <vt:lpstr>Custom Design</vt:lpstr>
      <vt:lpstr>CURRICULUM LEADERS</vt:lpstr>
      <vt:lpstr>WIFI</vt:lpstr>
      <vt:lpstr>SESSION ACTIVITIES &amp; OBJECTIVES</vt:lpstr>
      <vt:lpstr>MIX-PAIR-SHARE</vt:lpstr>
      <vt:lpstr>PowerPoint Presentation</vt:lpstr>
      <vt:lpstr>PowerPoint Presentation</vt:lpstr>
      <vt:lpstr>PowerPoint Presentation</vt:lpstr>
      <vt:lpstr>Discussion Questions…</vt:lpstr>
      <vt:lpstr>PowerPoint Presentation</vt:lpstr>
      <vt:lpstr>PowerPoint Presentation</vt:lpstr>
      <vt:lpstr>Kansas Assessment Program</vt:lpstr>
      <vt:lpstr>Discussion Question</vt:lpstr>
      <vt:lpstr>Focusing Direction</vt:lpstr>
      <vt:lpstr>Focusing Direction</vt:lpstr>
      <vt:lpstr>Accreditation &amp; Design</vt:lpstr>
      <vt:lpstr>Perception vs. Reality</vt:lpstr>
      <vt:lpstr>Accreditation &amp; Design Team</vt:lpstr>
      <vt:lpstr>Accreditation &amp; Design Team Mission</vt:lpstr>
      <vt:lpstr>What is a Comprehensive Needs Analysis? </vt:lpstr>
      <vt:lpstr>Real Data</vt:lpstr>
      <vt:lpstr>PowerPoint Presentation</vt:lpstr>
      <vt:lpstr>Perception Data</vt:lpstr>
      <vt:lpstr>Component Baseline Analysis</vt:lpstr>
      <vt:lpstr>State CBA Results</vt:lpstr>
      <vt:lpstr>State CBA Results -  Highest Levels of Agreement</vt:lpstr>
      <vt:lpstr>State CBA Results -  Lowest Levels of Agreement </vt:lpstr>
      <vt:lpstr>Perception vs. Reality</vt:lpstr>
      <vt:lpstr>PowerPoint Presentation</vt:lpstr>
      <vt:lpstr>Fishbone debrief</vt:lpstr>
      <vt:lpstr>PowerPoint Presentation</vt:lpstr>
      <vt:lpstr>PowerPoint Presentation</vt:lpstr>
      <vt:lpstr>KESA</vt:lpstr>
      <vt:lpstr>KSDE Dyslexia Initiatives  </vt:lpstr>
      <vt:lpstr>Early Literacy/ Dyslexia Team</vt:lpstr>
      <vt:lpstr>Theoretical Foundation for Practice</vt:lpstr>
      <vt:lpstr>Screening, Training, Reporting Requirement</vt:lpstr>
      <vt:lpstr>Screening, Training, Reporting Requirement</vt:lpstr>
      <vt:lpstr>Screening, Training, Reporting Requirement</vt:lpstr>
      <vt:lpstr>Streamlining of Screening Process</vt:lpstr>
      <vt:lpstr>Middle/ Secondary Response</vt:lpstr>
      <vt:lpstr> Opportunity for 2nd Grade Assessment</vt:lpstr>
      <vt:lpstr>Literacy Advisory Council</vt:lpstr>
      <vt:lpstr> Professional Learning</vt:lpstr>
      <vt:lpstr>KSDE Dyslexia Initiatives</vt:lpstr>
      <vt:lpstr>PowerPoint Presentation</vt:lpstr>
      <vt:lpstr>PowerPoint Presentation</vt:lpstr>
      <vt:lpstr>Program Managers</vt:lpstr>
      <vt:lpstr>ELA upcoming projects</vt:lpstr>
      <vt:lpstr>ELA upcoming projects</vt:lpstr>
      <vt:lpstr>School Climate/Wellness</vt:lpstr>
      <vt:lpstr>Curriculum Leaders</vt:lpstr>
      <vt:lpstr>Upcoming Dates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Ben Proctor</cp:lastModifiedBy>
  <cp:revision>32</cp:revision>
  <cp:lastPrinted>2022-11-02T12:20:40Z</cp:lastPrinted>
  <dcterms:created xsi:type="dcterms:W3CDTF">2017-11-21T21:33:09Z</dcterms:created>
  <dcterms:modified xsi:type="dcterms:W3CDTF">2022-11-02T14:09:55Z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